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261" r:id="rId2"/>
    <p:sldId id="263" r:id="rId3"/>
    <p:sldId id="264" r:id="rId4"/>
    <p:sldId id="265" r:id="rId5"/>
    <p:sldId id="266" r:id="rId6"/>
    <p:sldId id="267" r:id="rId7"/>
    <p:sldId id="257" r:id="rId8"/>
    <p:sldId id="269" r:id="rId9"/>
    <p:sldId id="270" r:id="rId10"/>
    <p:sldId id="271" r:id="rId11"/>
    <p:sldId id="273" r:id="rId12"/>
    <p:sldId id="272" r:id="rId13"/>
    <p:sldId id="274" r:id="rId14"/>
    <p:sldId id="275" r:id="rId15"/>
    <p:sldId id="277" r:id="rId16"/>
    <p:sldId id="278" r:id="rId17"/>
    <p:sldId id="279" r:id="rId18"/>
    <p:sldId id="280" r:id="rId19"/>
    <p:sldId id="281" r:id="rId20"/>
    <p:sldId id="283" r:id="rId21"/>
    <p:sldId id="282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00FFFF"/>
    <a:srgbClr val="00FF99"/>
    <a:srgbClr val="66FF99"/>
    <a:srgbClr val="00FF00"/>
    <a:srgbClr val="66FF66"/>
    <a:srgbClr val="CC00CC"/>
    <a:srgbClr val="0D025E"/>
    <a:srgbClr val="110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2" autoAdjust="0"/>
    <p:restoredTop sz="96140" autoAdjust="0"/>
  </p:normalViewPr>
  <p:slideViewPr>
    <p:cSldViewPr>
      <p:cViewPr varScale="1">
        <p:scale>
          <a:sx n="95" d="100"/>
          <a:sy n="95" d="100"/>
        </p:scale>
        <p:origin x="126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lina\Desktop\&#1088;&#1072;&#1073;&#1086;&#1095;&#1072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60\&#1085;&#1072;&#1096;&#1072;%20&#1092;&#1080;&#1085;\&#1041;&#1102;&#1076;&#1078;&#1077;&#1090;%202015-2024\&#1041;&#1102;&#1076;&#1078;&#1077;&#1090;%202023\&#1048;&#1089;&#1087;&#1086;&#1083;&#1085;&#1077;&#1085;&#1080;&#1077;%20&#1073;&#1102;&#1076;&#1078;&#1077;&#1090;&#1072;%202023\&#1088;&#1072;&#1073;&#1086;&#1095;&#1072;&#1103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60\&#1085;&#1072;&#1096;&#1072;%20&#1092;&#1080;&#1085;\&#1041;&#1102;&#1076;&#1078;&#1077;&#1090;%202015-2024\&#1041;&#1102;&#1076;&#1078;&#1077;&#1090;%202023\&#1048;&#1089;&#1087;&#1086;&#1083;&#1085;&#1077;&#1085;&#1080;&#1077;%20&#1073;&#1102;&#1076;&#1078;&#1077;&#1090;&#1072;%202023\&#1088;&#1072;&#1073;&#1086;&#1095;&#1072;&#1103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60\&#1085;&#1072;&#1096;&#1072;%20&#1092;&#1080;&#1085;\&#1041;&#1102;&#1076;&#1078;&#1077;&#1090;%202015-2024\&#1041;&#1102;&#1076;&#1078;&#1077;&#1090;%202023\&#1048;&#1089;&#1087;&#1086;&#1083;&#1085;&#1077;&#1085;&#1080;&#1077;%20&#1073;&#1102;&#1076;&#1078;&#1077;&#1090;&#1072;%202023\&#1088;&#1072;&#1073;&#1086;&#1095;&#1072;&#1103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60\&#1085;&#1072;&#1096;&#1072;%20&#1092;&#1080;&#1085;\&#1041;&#1102;&#1076;&#1078;&#1077;&#1090;%202015-2024\&#1041;&#1102;&#1076;&#1078;&#1077;&#1090;%202023\&#1048;&#1089;&#1087;&#1086;&#1083;&#1085;&#1077;&#1085;&#1080;&#1077;%20&#1073;&#1102;&#1076;&#1078;&#1077;&#1090;&#1072;%202023\&#1088;&#1072;&#1073;&#1086;&#1095;&#1072;&#1103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60\&#1085;&#1072;&#1096;&#1072;%20&#1092;&#1080;&#1085;\&#1041;&#1102;&#1076;&#1078;&#1077;&#1090;%202015-2024\&#1041;&#1102;&#1076;&#1078;&#1077;&#1090;%202023\&#1048;&#1089;&#1087;&#1086;&#1083;&#1085;&#1077;&#1085;&#1080;&#1077;%20&#1073;&#1102;&#1076;&#1078;&#1077;&#1090;&#1072;%202023\&#1088;&#1072;&#1073;&#1086;&#1095;&#1072;&#1103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60\&#1085;&#1072;&#1096;&#1072;%20&#1092;&#1080;&#1085;\&#1041;&#1102;&#1076;&#1078;&#1077;&#1090;%202015-2024\&#1041;&#1102;&#1076;&#1078;&#1077;&#1090;%202023\&#1048;&#1089;&#1087;&#1086;&#1083;&#1085;&#1077;&#1085;&#1080;&#1077;%20&#1073;&#1102;&#1076;&#1078;&#1077;&#1090;&#1072;%202023\&#1088;&#1072;&#1073;&#1086;&#1095;&#1072;&#1103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82997932600812"/>
          <c:y val="8.9965231876987337E-2"/>
          <c:w val="0.86929291497284822"/>
          <c:h val="0.8227698642752109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Первоначальный бюджет</c:v>
                </c:pt>
              </c:strCache>
            </c:strRef>
          </c:tx>
          <c:spPr>
            <a:solidFill>
              <a:srgbClr val="FF0066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tx1"/>
              </a:contourClr>
            </a:sp3d>
          </c:spPr>
          <c:invertIfNegative val="0"/>
          <c:cat>
            <c:strRef>
              <c:f>Лист2!$A$2:$A$4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Лист2!$B$2:$B$4</c:f>
              <c:numCache>
                <c:formatCode>#,##0.00</c:formatCode>
                <c:ptCount val="3"/>
                <c:pt idx="0">
                  <c:v>396343992.36000001</c:v>
                </c:pt>
                <c:pt idx="1">
                  <c:v>399343992.36000001</c:v>
                </c:pt>
                <c:pt idx="2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20-44CF-9710-F625A4F768CF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Утвержденный бюджет</c:v>
                </c:pt>
              </c:strCache>
            </c:strRef>
          </c:tx>
          <c:spPr>
            <a:solidFill>
              <a:srgbClr val="3D6DC3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tx1"/>
              </a:contourClr>
            </a:sp3d>
          </c:spPr>
          <c:invertIfNegative val="0"/>
          <c:cat>
            <c:strRef>
              <c:f>Лист2!$A$2:$A$4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Лист2!$C$2:$C$4</c:f>
              <c:numCache>
                <c:formatCode>#,##0.00</c:formatCode>
                <c:ptCount val="3"/>
                <c:pt idx="0">
                  <c:v>425163386.81</c:v>
                </c:pt>
                <c:pt idx="1">
                  <c:v>438017835.32999998</c:v>
                </c:pt>
                <c:pt idx="2">
                  <c:v>12854448.52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20-44CF-9710-F625A4F768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870944"/>
        <c:axId val="126872904"/>
        <c:axId val="129512824"/>
      </c:bar3DChart>
      <c:catAx>
        <c:axId val="12687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872904"/>
        <c:crosses val="autoZero"/>
        <c:auto val="1"/>
        <c:lblAlgn val="ctr"/>
        <c:lblOffset val="100"/>
        <c:noMultiLvlLbl val="0"/>
      </c:catAx>
      <c:valAx>
        <c:axId val="12687290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26870944"/>
        <c:crosses val="autoZero"/>
        <c:crossBetween val="between"/>
      </c:valAx>
      <c:serAx>
        <c:axId val="1295128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2687290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rgbClr val="00FF99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6">
                  <a:lumMod val="50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6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BAD-4BB6-A529-B43BE450108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rgbClr val="00B0F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BAD-4BB6-A529-B43BE450108E}"/>
              </c:ext>
            </c:extLst>
          </c:dPt>
          <c:dPt>
            <c:idx val="2"/>
            <c:invertIfNegative val="0"/>
            <c:bubble3D val="0"/>
            <c:spPr>
              <a:solidFill>
                <a:srgbClr val="00FF99"/>
              </a:solidFill>
              <a:ln>
                <a:solidFill>
                  <a:srgbClr val="00B05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rgbClr val="00B05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BAD-4BB6-A529-B43BE450108E}"/>
              </c:ext>
            </c:extLst>
          </c:dPt>
          <c:dLbls>
            <c:dLbl>
              <c:idx val="0"/>
              <c:layout>
                <c:manualLayout>
                  <c:x val="3.5558325060656315E-2"/>
                  <c:y val="-8.49185481448563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ndara" panose="020E0502030303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AD-4BB6-A529-B43BE450108E}"/>
                </c:ext>
              </c:extLst>
            </c:dLbl>
            <c:dLbl>
              <c:idx val="1"/>
              <c:layout>
                <c:manualLayout>
                  <c:x val="3.4135992058230091E-2"/>
                  <c:y val="-9.14507441559991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ndara" panose="020E0502030303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AD-4BB6-A529-B43BE450108E}"/>
                </c:ext>
              </c:extLst>
            </c:dLbl>
            <c:dLbl>
              <c:idx val="2"/>
              <c:layout>
                <c:manualLayout>
                  <c:x val="4.5514656077640013E-2"/>
                  <c:y val="-9.14507441559991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ndara" panose="020E0502030303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AD-4BB6-A529-B43BE45010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748182743.88</c:v>
                </c:pt>
                <c:pt idx="1">
                  <c:v>701887001.98000002</c:v>
                </c:pt>
                <c:pt idx="2">
                  <c:v>46295741.899999999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EBAD-4BB6-A529-B43BE45010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58022464"/>
        <c:axId val="158067472"/>
        <c:axId val="0"/>
      </c:bar3DChart>
      <c:catAx>
        <c:axId val="15802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067472"/>
        <c:crosses val="autoZero"/>
        <c:auto val="1"/>
        <c:lblAlgn val="ctr"/>
        <c:lblOffset val="100"/>
        <c:noMultiLvlLbl val="0"/>
      </c:catAx>
      <c:valAx>
        <c:axId val="15806747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5802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610181746654745E-2"/>
          <c:y val="2.0913417027737653E-2"/>
          <c:w val="0.95209722925161955"/>
          <c:h val="0.8629199028390784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tx1">
                  <a:lumMod val="75000"/>
                  <a:lumOff val="2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00C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tx1">
                    <a:lumMod val="75000"/>
                    <a:lumOff val="2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056-44F5-9BEB-A6B55DE3250B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tx1">
                    <a:lumMod val="75000"/>
                    <a:lumOff val="2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056-44F5-9BEB-A6B55DE3250B}"/>
              </c:ext>
            </c:extLst>
          </c:dPt>
          <c:val>
            <c:numRef>
              <c:f>Лист3!$B$16:$B$17</c:f>
              <c:numCache>
                <c:formatCode>#,##0.00</c:formatCode>
                <c:ptCount val="2"/>
                <c:pt idx="0">
                  <c:v>24759578.689999998</c:v>
                </c:pt>
                <c:pt idx="1">
                  <c:v>43070424.229999997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6-44F5-9BEB-A6B55DE32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gapDepth val="53"/>
        <c:shape val="box"/>
        <c:axId val="304357080"/>
        <c:axId val="281579176"/>
        <c:axId val="0"/>
      </c:bar3DChart>
      <c:catAx>
        <c:axId val="304357080"/>
        <c:scaling>
          <c:orientation val="minMax"/>
        </c:scaling>
        <c:delete val="1"/>
        <c:axPos val="b"/>
        <c:majorTickMark val="none"/>
        <c:minorTickMark val="none"/>
        <c:tickLblPos val="nextTo"/>
        <c:crossAx val="281579176"/>
        <c:crosses val="autoZero"/>
        <c:auto val="1"/>
        <c:lblAlgn val="ctr"/>
        <c:lblOffset val="100"/>
        <c:noMultiLvlLbl val="0"/>
      </c:catAx>
      <c:valAx>
        <c:axId val="2815791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04357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6FF66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71-4FC9-B037-FF97A8FD748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171-4FC9-B037-FF97A8FD7488}"/>
              </c:ext>
            </c:extLst>
          </c:dPt>
          <c:val>
            <c:numRef>
              <c:f>Лист3!$E$16:$F$16</c:f>
              <c:numCache>
                <c:formatCode>#,##0.00</c:formatCode>
                <c:ptCount val="2"/>
                <c:pt idx="0">
                  <c:v>5958970.1699999999</c:v>
                </c:pt>
                <c:pt idx="1">
                  <c:v>22547395.079999998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71-4FC9-B037-FF97A8FD7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6546592"/>
        <c:axId val="436536424"/>
        <c:axId val="0"/>
      </c:bar3DChart>
      <c:catAx>
        <c:axId val="436546592"/>
        <c:scaling>
          <c:orientation val="minMax"/>
        </c:scaling>
        <c:delete val="1"/>
        <c:axPos val="b"/>
        <c:majorTickMark val="none"/>
        <c:minorTickMark val="none"/>
        <c:tickLblPos val="nextTo"/>
        <c:crossAx val="436536424"/>
        <c:crosses val="autoZero"/>
        <c:auto val="1"/>
        <c:lblAlgn val="ctr"/>
        <c:lblOffset val="100"/>
        <c:noMultiLvlLbl val="0"/>
      </c:catAx>
      <c:valAx>
        <c:axId val="4365364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36546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6FF66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2F-43A8-AE91-7D0F7DBBD4C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72F-43A8-AE91-7D0F7DBBD4C7}"/>
              </c:ext>
            </c:extLst>
          </c:dPt>
          <c:val>
            <c:numRef>
              <c:f>Лист3!$E$20:$F$20</c:f>
              <c:numCache>
                <c:formatCode>General</c:formatCode>
                <c:ptCount val="2"/>
                <c:pt idx="0">
                  <c:v>7936176.5599999996</c:v>
                </c:pt>
                <c:pt idx="1">
                  <c:v>9721224.3300000001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F-43A8-AE91-7D0F7DBBD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1177184"/>
        <c:axId val="481179808"/>
        <c:axId val="0"/>
      </c:bar3DChart>
      <c:catAx>
        <c:axId val="481177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481179808"/>
        <c:crosses val="autoZero"/>
        <c:auto val="1"/>
        <c:lblAlgn val="ctr"/>
        <c:lblOffset val="100"/>
        <c:noMultiLvlLbl val="0"/>
      </c:catAx>
      <c:valAx>
        <c:axId val="481179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8117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247820242343251E-2"/>
          <c:y val="9.9067065086502246E-2"/>
          <c:w val="0.79330156020504872"/>
          <c:h val="0.79642367898774302"/>
        </c:manualLayout>
      </c:layout>
      <c:pie3DChart>
        <c:varyColors val="1"/>
        <c:ser>
          <c:idx val="0"/>
          <c:order val="0"/>
          <c:tx>
            <c:strRef>
              <c:f>Лист4!$B$1</c:f>
              <c:strCache>
                <c:ptCount val="1"/>
                <c:pt idx="0">
                  <c:v>план</c:v>
                </c:pt>
              </c:strCache>
            </c:strRef>
          </c:tx>
          <c:explosion val="3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DD49-4D87-8D79-C205167ACE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DD49-4D87-8D79-C205167ACE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D49-4D87-8D79-C205167ACEB1}"/>
              </c:ext>
            </c:extLst>
          </c:dPt>
          <c:dPt>
            <c:idx val="3"/>
            <c:bubble3D val="0"/>
            <c:explosion val="11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DD49-4D87-8D79-C205167ACEB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D49-4D87-8D79-C205167ACEB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D49-4D87-8D79-C205167ACEB1}"/>
                </c:ext>
              </c:extLst>
            </c:dLbl>
            <c:dLbl>
              <c:idx val="2"/>
              <c:layout>
                <c:manualLayout>
                  <c:x val="-3.7332419325964636E-2"/>
                  <c:y val="0.117695644392341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D49-4D87-8D79-C205167ACEB1}"/>
                </c:ext>
              </c:extLst>
            </c:dLbl>
            <c:dLbl>
              <c:idx val="3"/>
              <c:layout>
                <c:manualLayout>
                  <c:x val="1.4697802884238046E-7"/>
                  <c:y val="4.5974861090758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747980889328769"/>
                      <c:h val="0.16116947303976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DD49-4D87-8D79-C205167ACEB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Лист4!$A$2:$A$5</c:f>
              <c:strCache>
                <c:ptCount val="4"/>
                <c:pt idx="0">
                  <c:v>Дотации </c:v>
                </c:pt>
                <c:pt idx="1">
                  <c:v>Субсидии </c:v>
                </c:pt>
                <c:pt idx="2">
                  <c:v>Субвенции</c:v>
                </c:pt>
                <c:pt idx="3">
                  <c:v>Межбюджетные трансферты</c:v>
                </c:pt>
              </c:strCache>
            </c:strRef>
          </c:cat>
          <c:val>
            <c:numRef>
              <c:f>Лист4!$B$2:$B$5</c:f>
              <c:numCache>
                <c:formatCode>#,##0.00</c:formatCode>
                <c:ptCount val="4"/>
                <c:pt idx="0">
                  <c:v>58922600</c:v>
                </c:pt>
                <c:pt idx="1">
                  <c:v>108232529.31</c:v>
                </c:pt>
                <c:pt idx="2">
                  <c:v>1728377.98</c:v>
                </c:pt>
                <c:pt idx="3">
                  <c:v>552475823.23000002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9-4D87-8D79-C205167ACEB1}"/>
            </c:ext>
          </c:extLst>
        </c:ser>
        <c:ser>
          <c:idx val="1"/>
          <c:order val="1"/>
          <c:tx>
            <c:strRef>
              <c:f>Лист4!$C$1</c:f>
              <c:strCache>
                <c:ptCount val="1"/>
                <c:pt idx="0">
                  <c:v>исполнение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DD49-4D87-8D79-C205167ACE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DD49-4D87-8D79-C205167ACE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DD49-4D87-8D79-C205167ACE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DD49-4D87-8D79-C205167ACEB1}"/>
              </c:ext>
            </c:extLst>
          </c:dPt>
          <c:dLbls>
            <c:dLbl>
              <c:idx val="0"/>
              <c:layout>
                <c:manualLayout>
                  <c:x val="-0.11664867772176866"/>
                  <c:y val="-2.33188330178762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49-4D87-8D79-C205167ACEB1}"/>
                </c:ext>
              </c:extLst>
            </c:dLbl>
            <c:dLbl>
              <c:idx val="1"/>
              <c:layout>
                <c:manualLayout>
                  <c:x val="-2.441483952316098E-2"/>
                  <c:y val="-3.8864721696460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49-4D87-8D79-C205167ACEB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D49-4D87-8D79-C205167ACEB1}"/>
                </c:ext>
              </c:extLst>
            </c:dLbl>
            <c:dLbl>
              <c:idx val="3"/>
              <c:layout>
                <c:manualLayout>
                  <c:x val="1.8989319629125131E-2"/>
                  <c:y val="3.49782495268143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54295334971387"/>
                      <c:h val="0.106528202169997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DD49-4D87-8D79-C205167ACEB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Лист4!$A$2:$A$5</c:f>
              <c:strCache>
                <c:ptCount val="4"/>
                <c:pt idx="0">
                  <c:v>Дотации </c:v>
                </c:pt>
                <c:pt idx="1">
                  <c:v>Субсидии </c:v>
                </c:pt>
                <c:pt idx="2">
                  <c:v>Субвенции</c:v>
                </c:pt>
                <c:pt idx="3">
                  <c:v>Межбюджетные трансферты</c:v>
                </c:pt>
              </c:strCache>
            </c:strRef>
          </c:cat>
          <c:val>
            <c:numRef>
              <c:f>Лист4!$C$2:$C$5</c:f>
              <c:numCache>
                <c:formatCode>#,##0.00</c:formatCode>
                <c:ptCount val="4"/>
                <c:pt idx="0">
                  <c:v>58922600</c:v>
                </c:pt>
                <c:pt idx="1">
                  <c:v>99409700.079999998</c:v>
                </c:pt>
                <c:pt idx="2">
                  <c:v>1728377.98</c:v>
                </c:pt>
                <c:pt idx="3">
                  <c:v>545051641.59000003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D49-4D87-8D79-C205167ACEB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3333333333334E-2"/>
          <c:y val="4.6296296296296294E-3"/>
          <c:w val="0.93888888888888888"/>
          <c:h val="0.841674686497521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bg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B6D-4481-B036-040F1CA6AC61}"/>
              </c:ext>
            </c:extLst>
          </c:dPt>
          <c:dPt>
            <c:idx val="1"/>
            <c:invertIfNegative val="0"/>
            <c:bubble3D val="0"/>
            <c:spPr>
              <a:solidFill>
                <a:srgbClr val="00FF99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bg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6D-4481-B036-040F1CA6AC61}"/>
              </c:ext>
            </c:extLst>
          </c:dPt>
          <c:val>
            <c:numRef>
              <c:f>Лист6!$C$3:$D$3</c:f>
              <c:numCache>
                <c:formatCode>#,##0.00</c:formatCode>
                <c:ptCount val="2"/>
                <c:pt idx="0">
                  <c:v>506606958.19</c:v>
                </c:pt>
                <c:pt idx="1">
                  <c:v>705112319.64999998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6D-4481-B036-040F1CA6A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7614712"/>
        <c:axId val="327615368"/>
        <c:axId val="0"/>
      </c:bar3DChart>
      <c:catAx>
        <c:axId val="327614712"/>
        <c:scaling>
          <c:orientation val="minMax"/>
        </c:scaling>
        <c:delete val="1"/>
        <c:axPos val="b"/>
        <c:majorTickMark val="none"/>
        <c:minorTickMark val="none"/>
        <c:tickLblPos val="nextTo"/>
        <c:crossAx val="327615368"/>
        <c:crosses val="autoZero"/>
        <c:auto val="1"/>
        <c:lblAlgn val="ctr"/>
        <c:lblOffset val="100"/>
        <c:noMultiLvlLbl val="0"/>
      </c:catAx>
      <c:valAx>
        <c:axId val="327615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27614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537375917666999E-2"/>
          <c:y val="2.4560341627680671E-2"/>
          <c:w val="0.94866302457100826"/>
          <c:h val="0.83001133707496388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5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5A9-4DA8-B9A5-7EAB83B0E4BB}"/>
              </c:ext>
            </c:extLst>
          </c:dPt>
          <c:dPt>
            <c:idx val="1"/>
            <c:bubble3D val="0"/>
            <c:explosion val="7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5A9-4DA8-B9A5-7EAB83B0E4BB}"/>
              </c:ext>
            </c:extLst>
          </c:dPt>
          <c:dPt>
            <c:idx val="2"/>
            <c:bubble3D val="0"/>
            <c:explosion val="5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5A9-4DA8-B9A5-7EAB83B0E4BB}"/>
              </c:ext>
            </c:extLst>
          </c:dPt>
          <c:dPt>
            <c:idx val="3"/>
            <c:bubble3D val="0"/>
            <c:explosion val="2"/>
            <c:spPr>
              <a:gradFill rotWithShape="1">
                <a:gsLst>
                  <a:gs pos="0">
                    <a:schemeClr val="accent1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5A9-4DA8-B9A5-7EAB83B0E4BB}"/>
              </c:ext>
            </c:extLst>
          </c:dPt>
          <c:dPt>
            <c:idx val="4"/>
            <c:bubble3D val="0"/>
            <c:explosion val="2"/>
            <c:spPr>
              <a:gradFill rotWithShape="1">
                <a:gsLst>
                  <a:gs pos="0">
                    <a:schemeClr val="accent3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3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3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5A9-4DA8-B9A5-7EAB83B0E4BB}"/>
              </c:ext>
            </c:extLst>
          </c:dPt>
          <c:dPt>
            <c:idx val="5"/>
            <c:bubble3D val="0"/>
            <c:explosion val="5"/>
            <c:spPr>
              <a:gradFill rotWithShape="1">
                <a:gsLst>
                  <a:gs pos="0">
                    <a:schemeClr val="accent5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5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5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35A9-4DA8-B9A5-7EAB83B0E4BB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35A9-4DA8-B9A5-7EAB83B0E4BB}"/>
              </c:ext>
            </c:extLst>
          </c:dPt>
          <c:dPt>
            <c:idx val="7"/>
            <c:bubble3D val="0"/>
            <c:explosion val="14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3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3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35A9-4DA8-B9A5-7EAB83B0E4BB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5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5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35A9-4DA8-B9A5-7EAB83B0E4BB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8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8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35A9-4DA8-B9A5-7EAB83B0E4BB}"/>
              </c:ext>
            </c:extLst>
          </c:dPt>
          <c:dLbls>
            <c:delete val="1"/>
          </c:dLbls>
          <c:cat>
            <c:strRef>
              <c:f>Лист7!$A$2:$A$11</c:f>
              <c:strCache>
                <c:ptCount val="10"/>
                <c:pt idx="0">
                  <c:v>ОБЩЕГОСУДАРСТВЕННЫЕ ВОПРОСЫ</c:v>
                </c:pt>
                <c:pt idx="1">
                  <c:v>КУЛЬТУРА, КИНЕМАТОГРАФИЯ</c:v>
                </c:pt>
                <c:pt idx="2">
                  <c:v>ЖИЛИЩНО-КОММУНАЛЬНОЕ ХОЗЯЙСТВО</c:v>
                </c:pt>
                <c:pt idx="3">
                  <c:v>НАЦИОНАЛЬНАЯ ЭКОНОМИКА</c:v>
                </c:pt>
                <c:pt idx="4">
                  <c:v>ОБРАЗОВАНИЕ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НАЦИОНАЛЬНАЯ ОБОРОНА</c:v>
                </c:pt>
                <c:pt idx="8">
                  <c:v>НАЦИОНАЛЬНАЯ БЕЗОПАСНОСТЬ И ПРАВООХРАНИТЕЛЬНАЯ ДЕЯТЕЛЬНОСТЬ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Лист7!$B$2:$B$11</c:f>
              <c:numCache>
                <c:formatCode>#,##0.00</c:formatCode>
                <c:ptCount val="10"/>
                <c:pt idx="0">
                  <c:v>262161770.14000002</c:v>
                </c:pt>
                <c:pt idx="1">
                  <c:v>221750631</c:v>
                </c:pt>
                <c:pt idx="2">
                  <c:v>118486570.06</c:v>
                </c:pt>
                <c:pt idx="3">
                  <c:v>46624968.07</c:v>
                </c:pt>
                <c:pt idx="4">
                  <c:v>29124191.949999999</c:v>
                </c:pt>
                <c:pt idx="5">
                  <c:v>18728681.780000001</c:v>
                </c:pt>
                <c:pt idx="6">
                  <c:v>1977450</c:v>
                </c:pt>
                <c:pt idx="7">
                  <c:v>1728377.98</c:v>
                </c:pt>
                <c:pt idx="8">
                  <c:v>1297053</c:v>
                </c:pt>
                <c:pt idx="9">
                  <c:v>7308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5A9-4DA8-B9A5-7EAB83B0E4B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0.34282</cdr:x>
      <cdr:y>0.47454</cdr:y>
    </cdr:from>
    <cdr:to>
      <cdr:x>0.48637</cdr:x>
      <cdr:y>0.52546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4985" y="2837372"/>
          <a:ext cx="1509486" cy="304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0.75978</cdr:x>
      <cdr:y>0.67465</cdr:y>
    </cdr:from>
    <cdr:to>
      <cdr:x>0.84523</cdr:x>
      <cdr:y>0.82368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BDBB5467-C949-4A60-8A30-E02886152210}"/>
            </a:ext>
          </a:extLst>
        </cdr:cNvPr>
        <cdr:cNvSpPr txBox="1"/>
      </cdr:nvSpPr>
      <cdr:spPr>
        <a:xfrm xmlns:a="http://schemas.openxmlformats.org/drawingml/2006/main">
          <a:off x="8130105" y="41392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48A00-F758-42E7-96AD-9D3F5F02A3FE}" type="datetimeFigureOut">
              <a:rPr lang="ru-RU" smtClean="0"/>
              <a:t>03.07.2024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D3E12-0235-4C1D-B044-5B27E873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5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2B5E4AF-373C-429A-8AD0-F68B6D2914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8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D3E12-0235-4C1D-B044-5B27E873AE1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110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Изменить анализ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D3E12-0235-4C1D-B044-5B27E873AE1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0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D3E12-0235-4C1D-B044-5B27E873AE1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5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D4906F-80DF-41F3-9FF7-2F3102B6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91441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15C892-C72B-46A7-BBD5-99B2533105D3}"/>
              </a:ext>
            </a:extLst>
          </p:cNvPr>
          <p:cNvSpPr/>
          <p:nvPr/>
        </p:nvSpPr>
        <p:spPr>
          <a:xfrm>
            <a:off x="-10" y="0"/>
            <a:ext cx="9144000" cy="6858000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45186-E4D1-4F2A-B666-F703B8640A4E}"/>
              </a:ext>
            </a:extLst>
          </p:cNvPr>
          <p:cNvSpPr txBox="1"/>
          <p:nvPr/>
        </p:nvSpPr>
        <p:spPr>
          <a:xfrm>
            <a:off x="56607" y="770012"/>
            <a:ext cx="769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Исполнение бюджета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99F5B0C-3C85-4B27-976B-0B4A7ECADABB}"/>
              </a:ext>
            </a:extLst>
          </p:cNvPr>
          <p:cNvCxnSpPr>
            <a:cxnSpLocks/>
          </p:cNvCxnSpPr>
          <p:nvPr/>
        </p:nvCxnSpPr>
        <p:spPr>
          <a:xfrm>
            <a:off x="107686" y="1556792"/>
            <a:ext cx="52478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FD1D65-8F70-4DB7-9768-BA6A69CF051D}"/>
              </a:ext>
            </a:extLst>
          </p:cNvPr>
          <p:cNvSpPr txBox="1"/>
          <p:nvPr/>
        </p:nvSpPr>
        <p:spPr>
          <a:xfrm>
            <a:off x="77965" y="1539453"/>
            <a:ext cx="2076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2023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BF7EB-85C6-4526-9385-8E02DBE2FC83}"/>
              </a:ext>
            </a:extLst>
          </p:cNvPr>
          <p:cNvSpPr txBox="1"/>
          <p:nvPr/>
        </p:nvSpPr>
        <p:spPr>
          <a:xfrm>
            <a:off x="1105189" y="5978696"/>
            <a:ext cx="380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Sitka Text" panose="02000505000000020004" pitchFamily="2" charset="0"/>
              </a:rPr>
              <a:t>Финансовый отдел Администрации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C7EEFD-2C0F-4B60-AECE-4845C4F6C0B8}"/>
              </a:ext>
            </a:extLst>
          </p:cNvPr>
          <p:cNvSpPr txBox="1"/>
          <p:nvPr/>
        </p:nvSpPr>
        <p:spPr>
          <a:xfrm>
            <a:off x="1146629" y="6315150"/>
            <a:ext cx="3156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Sitka Text" panose="02000505000000020004" pitchFamily="2" charset="0"/>
              </a:rPr>
              <a:t>сельского поселения Хатанга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DC6853-9830-4FF3-BE1F-885CF592A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7" y="5758126"/>
            <a:ext cx="1048582" cy="10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9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824FEA-336D-4A30-A331-A685CE49A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27687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BE23A9-9A60-4411-A97A-CC2E3D29BB8A}"/>
              </a:ext>
            </a:extLst>
          </p:cNvPr>
          <p:cNvSpPr/>
          <p:nvPr/>
        </p:nvSpPr>
        <p:spPr>
          <a:xfrm>
            <a:off x="1219876" y="404664"/>
            <a:ext cx="7164288" cy="1872208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879191-BC58-4657-BB02-6B79406D8D3D}"/>
              </a:ext>
            </a:extLst>
          </p:cNvPr>
          <p:cNvSpPr/>
          <p:nvPr/>
        </p:nvSpPr>
        <p:spPr>
          <a:xfrm>
            <a:off x="1489392" y="1340768"/>
            <a:ext cx="662525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Исполнение безвозмездных </a:t>
            </a:r>
          </a:p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поступлений за 2023 года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17BEB9B-0554-441A-9BDF-0B63AC33011B}"/>
              </a:ext>
            </a:extLst>
          </p:cNvPr>
          <p:cNvSpPr/>
          <p:nvPr/>
        </p:nvSpPr>
        <p:spPr>
          <a:xfrm>
            <a:off x="0" y="2276872"/>
            <a:ext cx="5724128" cy="4581128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EDDFB2BA-149E-4500-9D01-75954727B4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920364"/>
              </p:ext>
            </p:extLst>
          </p:nvPr>
        </p:nvGraphicFramePr>
        <p:xfrm>
          <a:off x="5742131" y="1961455"/>
          <a:ext cx="3401869" cy="345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6593478-A14A-4F62-B272-661BF0192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28414"/>
              </p:ext>
            </p:extLst>
          </p:nvPr>
        </p:nvGraphicFramePr>
        <p:xfrm>
          <a:off x="36004" y="2315997"/>
          <a:ext cx="5652120" cy="4520881"/>
        </p:xfrm>
        <a:graphic>
          <a:graphicData uri="http://schemas.openxmlformats.org/drawingml/2006/table">
            <a:tbl>
              <a:tblPr/>
              <a:tblGrid>
                <a:gridCol w="3923928">
                  <a:extLst>
                    <a:ext uri="{9D8B030D-6E8A-4147-A177-3AD203B41FA5}">
                      <a16:colId xmlns:a16="http://schemas.microsoft.com/office/drawing/2014/main" val="29961799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67270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65690390"/>
                    </a:ext>
                  </a:extLst>
                </a:gridCol>
              </a:tblGrid>
              <a:tr h="203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Исполнение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за 2023 год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Процент исполнения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350049"/>
                  </a:ext>
                </a:extLst>
              </a:tr>
              <a:tr h="103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БЕЗВОЗМЕЗДНЫЕ ПОСТУПЛЕНИЯ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705 112 319,65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97,75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279598"/>
                  </a:ext>
                </a:extLst>
              </a:tr>
              <a:tr h="103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Дотации на выравнивание бюджетной обеспеченности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58 922 600,00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026087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Субсидии  на обеспечение мероприятий по переселению граждан из аварийного жилищного фонда, за счет средств, компании "Фонд развития территорий"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35 076 531,01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80,12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825617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Субсидии бюджетам сельских поселений на обеспечение мероприятий по переселению граждан из аварийного жилищного фонда, за счет средств бюджетов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21 341 848,47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51849"/>
                  </a:ext>
                </a:extLst>
              </a:tr>
              <a:tr h="303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субсидии  на осуществление дорожной деятельности в целях решения задач социально-экономического развития территорий за счет средств дорожного фонда Красноярского края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22 410 900,00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906714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субсидии на улучшение услуг связи в рамках подпрограммы «Инфраструктура информационного общества и электронного правительства»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20 580 420,60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99,42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192583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Субвенции на осуществление первичного воинского учета органами местного самоуправления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1 728 377,98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684694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Межбюджетные трансферты,на реализацию полномочий по организации предоставления дополнительного образования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28 635 991,95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996300"/>
                  </a:ext>
                </a:extLst>
              </a:tr>
              <a:tr h="303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Межбюджетные трансферты, на реализацию полномочий по созданию условий для предоставления транспортных услуг населению и организации транспортного обслуживания населения в границах поселения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3 459 233,58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31,78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201824"/>
                  </a:ext>
                </a:extLst>
              </a:tr>
              <a:tr h="404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Межбюджетные трансферты, на реализацию полномочий  по утверждению генеральных планов поселения, правил землепользования и застройки, утверждению подготовленной на основе генеральных планов поселения документации по планировке территории, выдаче разрешений на строительство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480 030,33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330043"/>
                  </a:ext>
                </a:extLst>
              </a:tr>
              <a:tr h="303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Межбюджетные трансферты, на реализацию полномочий по организации библиотечного обслуживания населения, комплектованию и обеспечению сохранности библиотечных фондов библиотек поселений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28 631 838,85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279202"/>
                  </a:ext>
                </a:extLst>
              </a:tr>
              <a:tr h="103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 (общего характера)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475 371 088,40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397013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по созданию и обеспечению деятельности административных комиссий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52 220,00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514709"/>
                  </a:ext>
                </a:extLst>
              </a:tr>
              <a:tr h="103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на поддержку отрасли культуры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123 648,83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011611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на обеспечение первичных мер пожарной безопасности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1 232 200,00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331948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на создание (реконструкцию) и капитальный ремонт культурно-досуговых учреждений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698 400,00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954930"/>
                  </a:ext>
                </a:extLst>
              </a:tr>
              <a:tr h="18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на комплектование книжных фондов библиотек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1 257 576,47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587623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на реализацию мероприятий по поддержке местных инициатив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255 735,00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148744"/>
                  </a:ext>
                </a:extLst>
              </a:tr>
              <a:tr h="18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за содействие развитию налогового потенциала 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74 748,18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691097"/>
                  </a:ext>
                </a:extLst>
              </a:tr>
              <a:tr h="203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межбюджетные трансферты, на увеличение размеров оплаты труда работников муниципальных учреждений культуры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4 778 930,00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3035" marR="3035" marT="30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635167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46D2463-BE5B-4785-BE83-BCFB4C0C2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516292"/>
              </p:ext>
            </p:extLst>
          </p:nvPr>
        </p:nvGraphicFramePr>
        <p:xfrm>
          <a:off x="5840888" y="4887696"/>
          <a:ext cx="3204354" cy="105346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62565">
                  <a:extLst>
                    <a:ext uri="{9D8B030D-6E8A-4147-A177-3AD203B41FA5}">
                      <a16:colId xmlns:a16="http://schemas.microsoft.com/office/drawing/2014/main" val="1473042597"/>
                    </a:ext>
                  </a:extLst>
                </a:gridCol>
                <a:gridCol w="959738">
                  <a:extLst>
                    <a:ext uri="{9D8B030D-6E8A-4147-A177-3AD203B41FA5}">
                      <a16:colId xmlns:a16="http://schemas.microsoft.com/office/drawing/2014/main" val="2284760921"/>
                    </a:ext>
                  </a:extLst>
                </a:gridCol>
                <a:gridCol w="1182051">
                  <a:extLst>
                    <a:ext uri="{9D8B030D-6E8A-4147-A177-3AD203B41FA5}">
                      <a16:colId xmlns:a16="http://schemas.microsoft.com/office/drawing/2014/main" val="587546704"/>
                    </a:ext>
                  </a:extLst>
                </a:gridCol>
              </a:tblGrid>
              <a:tr h="1533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Исполнение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354550"/>
                  </a:ext>
                </a:extLst>
              </a:tr>
              <a:tr h="1533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Дотации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58 922 600,00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58 922 600,00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7789043"/>
                  </a:ext>
                </a:extLst>
              </a:tr>
              <a:tr h="1533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Субсидии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108 232 529,31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99 409 700,08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568956"/>
                  </a:ext>
                </a:extLst>
              </a:tr>
              <a:tr h="1533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Субвенции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1 728 377,98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1 728 377,98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48403"/>
                  </a:ext>
                </a:extLst>
              </a:tr>
              <a:tr h="277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Межбюджетные трансферты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552 475 823,23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545 051 641,59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936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6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D2FABC-23A3-4646-8B37-3B07CE1E4AE0}"/>
              </a:ext>
            </a:extLst>
          </p:cNvPr>
          <p:cNvSpPr/>
          <p:nvPr/>
        </p:nvSpPr>
        <p:spPr>
          <a:xfrm>
            <a:off x="-10841" y="2324315"/>
            <a:ext cx="4584179" cy="4552046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18CD1A-EB36-4273-8E0D-276C6D35242D}"/>
              </a:ext>
            </a:extLst>
          </p:cNvPr>
          <p:cNvSpPr txBox="1"/>
          <p:nvPr/>
        </p:nvSpPr>
        <p:spPr>
          <a:xfrm>
            <a:off x="2636058" y="3559752"/>
            <a:ext cx="1069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705 112,32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8374-F55B-456C-B71B-DAFE6CF9FAE3}"/>
              </a:ext>
            </a:extLst>
          </p:cNvPr>
          <p:cNvSpPr txBox="1"/>
          <p:nvPr/>
        </p:nvSpPr>
        <p:spPr>
          <a:xfrm>
            <a:off x="921906" y="408169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506 606,96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B0991-842B-453B-A320-55D763ADDFF5}"/>
              </a:ext>
            </a:extLst>
          </p:cNvPr>
          <p:cNvSpPr txBox="1"/>
          <p:nvPr/>
        </p:nvSpPr>
        <p:spPr>
          <a:xfrm>
            <a:off x="2636058" y="59795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AE7A-A21E-490D-A5BF-C13D837D77F4}"/>
              </a:ext>
            </a:extLst>
          </p:cNvPr>
          <p:cNvSpPr txBox="1"/>
          <p:nvPr/>
        </p:nvSpPr>
        <p:spPr>
          <a:xfrm>
            <a:off x="763850" y="59795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2022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A7FF2DC-C029-44C9-84EE-8105F112EC13}"/>
              </a:ext>
            </a:extLst>
          </p:cNvPr>
          <p:cNvCxnSpPr>
            <a:cxnSpLocks/>
          </p:cNvCxnSpPr>
          <p:nvPr/>
        </p:nvCxnSpPr>
        <p:spPr>
          <a:xfrm flipV="1">
            <a:off x="4477996" y="3108510"/>
            <a:ext cx="0" cy="262474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9DF90B-77FF-47CF-9F8C-9E3A3E4BA216}"/>
              </a:ext>
            </a:extLst>
          </p:cNvPr>
          <p:cNvSpPr txBox="1"/>
          <p:nvPr/>
        </p:nvSpPr>
        <p:spPr>
          <a:xfrm rot="16200000">
            <a:off x="3684764" y="437911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Century" panose="02040604050505020304" pitchFamily="18" charset="0"/>
              </a:rPr>
              <a:t>198 505,36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BC36D-7763-48CF-A126-F8458D036529}"/>
              </a:ext>
            </a:extLst>
          </p:cNvPr>
          <p:cNvSpPr txBox="1"/>
          <p:nvPr/>
        </p:nvSpPr>
        <p:spPr>
          <a:xfrm>
            <a:off x="4526666" y="2894469"/>
            <a:ext cx="442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entury" panose="02040604050505020304" pitchFamily="18" charset="0"/>
              </a:rPr>
              <a:t>Наибольшее увеличение доходов 2023 года </a:t>
            </a:r>
          </a:p>
          <a:p>
            <a:pPr algn="ctr"/>
            <a:r>
              <a:rPr lang="ru-RU" sz="1400" b="1" dirty="0">
                <a:latin typeface="Century" panose="02040604050505020304" pitchFamily="18" charset="0"/>
              </a:rPr>
              <a:t>относительно 2022 года наблюдается по </a:t>
            </a: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A14708E4-53CB-4166-97B2-9787E6BC8C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878011"/>
              </p:ext>
            </p:extLst>
          </p:nvPr>
        </p:nvGraphicFramePr>
        <p:xfrm>
          <a:off x="-211716" y="35827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9B06A-A5B1-41A1-BBE6-9C1CD71FD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65"/>
            <a:ext cx="9144000" cy="234216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7B5B3CF-15ED-4D5D-B9E5-5D6C418371C1}"/>
              </a:ext>
            </a:extLst>
          </p:cNvPr>
          <p:cNvSpPr/>
          <p:nvPr/>
        </p:nvSpPr>
        <p:spPr>
          <a:xfrm>
            <a:off x="1174073" y="621715"/>
            <a:ext cx="6722440" cy="1714186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18677C6-90DA-4103-B4C4-ED796BB8D212}"/>
              </a:ext>
            </a:extLst>
          </p:cNvPr>
          <p:cNvSpPr/>
          <p:nvPr/>
        </p:nvSpPr>
        <p:spPr>
          <a:xfrm>
            <a:off x="1335571" y="895068"/>
            <a:ext cx="662525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Сравнительный анализ исполнения безвозмездных поступлений </a:t>
            </a:r>
          </a:p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за 2022 и 2023 года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AE209E-A403-4A35-8B09-776708865EE3}"/>
              </a:ext>
            </a:extLst>
          </p:cNvPr>
          <p:cNvSpPr/>
          <p:nvPr/>
        </p:nvSpPr>
        <p:spPr>
          <a:xfrm>
            <a:off x="5263327" y="5587247"/>
            <a:ext cx="3679194" cy="7386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Субсидии бюджетам сельских поселений на обеспечение мероприятий по переселению граждан из аварийного жилищного фонда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D395E6-EEEC-4924-8929-9D04AAA0DFC1}"/>
              </a:ext>
            </a:extLst>
          </p:cNvPr>
          <p:cNvSpPr/>
          <p:nvPr/>
        </p:nvSpPr>
        <p:spPr>
          <a:xfrm>
            <a:off x="5022079" y="4584979"/>
            <a:ext cx="3307628" cy="7386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Субсидии на осуществление дорожной деятельности в целях решения задач </a:t>
            </a: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социально-экономического развития</a:t>
            </a:r>
            <a:endParaRPr lang="ru-RU" sz="105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579984-34B3-4FF0-A037-F7AE99536AF5}"/>
              </a:ext>
            </a:extLst>
          </p:cNvPr>
          <p:cNvSpPr/>
          <p:nvPr/>
        </p:nvSpPr>
        <p:spPr>
          <a:xfrm>
            <a:off x="4774213" y="3867529"/>
            <a:ext cx="2971258" cy="3077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Субсидии на улучшение услуг связи </a:t>
            </a:r>
          </a:p>
        </p:txBody>
      </p:sp>
    </p:spTree>
    <p:extLst>
      <p:ext uri="{BB962C8B-B14F-4D97-AF65-F5344CB8AC3E}">
        <p14:creationId xmlns:p14="http://schemas.microsoft.com/office/powerpoint/2010/main" val="31115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02CFF-F512-4395-9D0F-7D5777626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28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9B9DBA-2927-48CC-9D3B-ACBB4796FB98}"/>
              </a:ext>
            </a:extLst>
          </p:cNvPr>
          <p:cNvSpPr/>
          <p:nvPr/>
        </p:nvSpPr>
        <p:spPr>
          <a:xfrm>
            <a:off x="1331640" y="778710"/>
            <a:ext cx="6722440" cy="1714186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B7D90E-06E9-42FA-B6FE-EDD37FB61C22}"/>
              </a:ext>
            </a:extLst>
          </p:cNvPr>
          <p:cNvSpPr/>
          <p:nvPr/>
        </p:nvSpPr>
        <p:spPr>
          <a:xfrm>
            <a:off x="1210780" y="709395"/>
            <a:ext cx="69641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Ведомственная структура исполнения расходов бюджета за 2023 год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52654A-A638-4729-8C00-49866270DB49}"/>
              </a:ext>
            </a:extLst>
          </p:cNvPr>
          <p:cNvSpPr/>
          <p:nvPr/>
        </p:nvSpPr>
        <p:spPr>
          <a:xfrm>
            <a:off x="-1" y="2493472"/>
            <a:ext cx="5385117" cy="4361438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17A0BA-35D8-4180-85E9-8E32F1236675}"/>
              </a:ext>
            </a:extLst>
          </p:cNvPr>
          <p:cNvSpPr/>
          <p:nvPr/>
        </p:nvSpPr>
        <p:spPr>
          <a:xfrm>
            <a:off x="0" y="3498347"/>
            <a:ext cx="4985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latin typeface="Georgia" panose="02040502050405020303" pitchFamily="18" charset="0"/>
              </a:rPr>
              <a:t>Финансовый отдел Администрации </a:t>
            </a:r>
          </a:p>
          <a:p>
            <a:pPr lvl="0" algn="r"/>
            <a:r>
              <a:rPr lang="ru-RU" sz="1600" dirty="0">
                <a:latin typeface="Georgia" panose="02040502050405020303" pitchFamily="18" charset="0"/>
              </a:rPr>
              <a:t>сельского поселения Хатанга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6705C6-33A1-4899-951A-36500541DAA8}"/>
              </a:ext>
            </a:extLst>
          </p:cNvPr>
          <p:cNvSpPr/>
          <p:nvPr/>
        </p:nvSpPr>
        <p:spPr>
          <a:xfrm>
            <a:off x="2315727" y="3009265"/>
            <a:ext cx="321359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Georgia" panose="02040502050405020303" pitchFamily="18" charset="0"/>
              </a:rPr>
              <a:t>Сельский Совет Депутатов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99E4FA-471D-49CA-A588-F0E475BA36BE}"/>
              </a:ext>
            </a:extLst>
          </p:cNvPr>
          <p:cNvSpPr/>
          <p:nvPr/>
        </p:nvSpPr>
        <p:spPr>
          <a:xfrm>
            <a:off x="-269946" y="4253213"/>
            <a:ext cx="5334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latin typeface="Georgia" panose="02040502050405020303" pitchFamily="18" charset="0"/>
              </a:rPr>
              <a:t>Отдел по управлению муниципальным имуществом Администрации сельского поселения Хатанга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E47BE8-F1C4-4E4F-8500-5713167D3D0A}"/>
              </a:ext>
            </a:extLst>
          </p:cNvPr>
          <p:cNvSpPr/>
          <p:nvPr/>
        </p:nvSpPr>
        <p:spPr>
          <a:xfrm>
            <a:off x="89365" y="5043297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latin typeface="Georgia" panose="02040502050405020303" pitchFamily="18" charset="0"/>
              </a:rPr>
              <a:t>Отдел культуры, молодежной политики и спорта Администрации сельского поселения Хатанга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0F58C56-EA2E-471D-B2B3-A106CE2BD894}"/>
              </a:ext>
            </a:extLst>
          </p:cNvPr>
          <p:cNvSpPr/>
          <p:nvPr/>
        </p:nvSpPr>
        <p:spPr>
          <a:xfrm>
            <a:off x="-60464" y="5810051"/>
            <a:ext cx="543313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Georgia" panose="02040502050405020303" pitchFamily="18" charset="0"/>
              </a:rPr>
              <a:t>МБУК «Хатангский культурно-досуговый комплекс»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29F428-B417-40AC-A0C4-95169D903786}"/>
              </a:ext>
            </a:extLst>
          </p:cNvPr>
          <p:cNvSpPr/>
          <p:nvPr/>
        </p:nvSpPr>
        <p:spPr>
          <a:xfrm>
            <a:off x="-11044" y="6349040"/>
            <a:ext cx="50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latin typeface="Georgia" panose="02040502050405020303" pitchFamily="18" charset="0"/>
              </a:rPr>
              <a:t>МКУ ДО «Детская школа искусств» </a:t>
            </a:r>
          </a:p>
          <a:p>
            <a:pPr lvl="0" algn="r"/>
            <a:r>
              <a:rPr lang="ru-RU" sz="1600" dirty="0">
                <a:latin typeface="Georgia" panose="02040502050405020303" pitchFamily="18" charset="0"/>
              </a:rPr>
              <a:t>сельского поселения Хатанга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A29A2A-A850-4286-AB0B-1362E9CE732A}"/>
              </a:ext>
            </a:extLst>
          </p:cNvPr>
          <p:cNvSpPr/>
          <p:nvPr/>
        </p:nvSpPr>
        <p:spPr>
          <a:xfrm>
            <a:off x="3267355" y="2588698"/>
            <a:ext cx="20826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Администрация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7C7E1-1073-46FC-9BD4-C4E7B35ED348}"/>
              </a:ext>
            </a:extLst>
          </p:cNvPr>
          <p:cNvSpPr txBox="1"/>
          <p:nvPr/>
        </p:nvSpPr>
        <p:spPr>
          <a:xfrm>
            <a:off x="5831602" y="2601236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355 297 776,63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E7A5F-8BAA-40CF-AF2F-E9D9714555B3}"/>
              </a:ext>
            </a:extLst>
          </p:cNvPr>
          <p:cNvSpPr txBox="1"/>
          <p:nvPr/>
        </p:nvSpPr>
        <p:spPr>
          <a:xfrm>
            <a:off x="7849100" y="258996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80,84%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27D11-A775-4B1F-8B22-1230D2686E61}"/>
              </a:ext>
            </a:extLst>
          </p:cNvPr>
          <p:cNvSpPr txBox="1"/>
          <p:nvPr/>
        </p:nvSpPr>
        <p:spPr>
          <a:xfrm>
            <a:off x="5854594" y="307555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8 304 372,67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653EB-012F-4688-8623-C558C1C75494}"/>
              </a:ext>
            </a:extLst>
          </p:cNvPr>
          <p:cNvSpPr txBox="1"/>
          <p:nvPr/>
        </p:nvSpPr>
        <p:spPr>
          <a:xfrm>
            <a:off x="7825853" y="308992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100,00%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507E77-024E-4808-99B4-1F48A63731F5}"/>
              </a:ext>
            </a:extLst>
          </p:cNvPr>
          <p:cNvSpPr txBox="1"/>
          <p:nvPr/>
        </p:nvSpPr>
        <p:spPr>
          <a:xfrm>
            <a:off x="5873483" y="5056741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8 547 686,98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9A921A-B17F-424C-B4F8-C207A23B89C7}"/>
              </a:ext>
            </a:extLst>
          </p:cNvPr>
          <p:cNvSpPr txBox="1"/>
          <p:nvPr/>
        </p:nvSpPr>
        <p:spPr>
          <a:xfrm>
            <a:off x="7849099" y="505009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100,00%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F20983-6FCB-42A5-B2A7-6319036DB001}"/>
              </a:ext>
            </a:extLst>
          </p:cNvPr>
          <p:cNvSpPr txBox="1"/>
          <p:nvPr/>
        </p:nvSpPr>
        <p:spPr>
          <a:xfrm>
            <a:off x="5907681" y="637953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28 635 991,95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948D16-FA47-4DC2-8DDF-AD7BBDACEB38}"/>
              </a:ext>
            </a:extLst>
          </p:cNvPr>
          <p:cNvSpPr txBox="1"/>
          <p:nvPr/>
        </p:nvSpPr>
        <p:spPr>
          <a:xfrm>
            <a:off x="7849100" y="6398279"/>
            <a:ext cx="109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100,00%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FBE795-C8C8-4C7F-81BC-1F88584FA7E5}"/>
              </a:ext>
            </a:extLst>
          </p:cNvPr>
          <p:cNvSpPr txBox="1"/>
          <p:nvPr/>
        </p:nvSpPr>
        <p:spPr>
          <a:xfrm>
            <a:off x="8009399" y="4365105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95,56%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C361B-228C-4AE3-A27A-E006349AB22B}"/>
              </a:ext>
            </a:extLst>
          </p:cNvPr>
          <p:cNvSpPr txBox="1"/>
          <p:nvPr/>
        </p:nvSpPr>
        <p:spPr>
          <a:xfrm>
            <a:off x="5859056" y="4393892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11 680 153,27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A0BCD7-B6A9-43BF-9161-9023E96CBA2C}"/>
              </a:ext>
            </a:extLst>
          </p:cNvPr>
          <p:cNvSpPr txBox="1"/>
          <p:nvPr/>
        </p:nvSpPr>
        <p:spPr>
          <a:xfrm>
            <a:off x="5862523" y="366973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73 777 426,46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B5FC9B-D59D-4E92-A17C-B5EA68A7E13E}"/>
              </a:ext>
            </a:extLst>
          </p:cNvPr>
          <p:cNvSpPr txBox="1"/>
          <p:nvPr/>
        </p:nvSpPr>
        <p:spPr>
          <a:xfrm>
            <a:off x="7978139" y="365507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99,56%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2548C6-791A-4321-9ED0-2E7E4215F23A}"/>
              </a:ext>
            </a:extLst>
          </p:cNvPr>
          <p:cNvSpPr txBox="1"/>
          <p:nvPr/>
        </p:nvSpPr>
        <p:spPr>
          <a:xfrm>
            <a:off x="5921069" y="5723398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213 202 944,02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47D352-0C7F-4FB4-BBD4-DC24E7489BAC}"/>
              </a:ext>
            </a:extLst>
          </p:cNvPr>
          <p:cNvSpPr txBox="1"/>
          <p:nvPr/>
        </p:nvSpPr>
        <p:spPr>
          <a:xfrm>
            <a:off x="7849099" y="572604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100,00%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FA0BC3C-EBE3-4DD1-8F3C-9D021D3B5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95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74" y="2506684"/>
            <a:ext cx="692645" cy="8707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714876E-987E-48F7-9F3B-BD298646A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18" y="3498347"/>
            <a:ext cx="609947" cy="6099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8F56F2-EF31-4B35-AE20-8079AED49C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62" y="4228615"/>
            <a:ext cx="536197" cy="6065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1741E9A-AF15-496E-B8B5-8FE6F161F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03" y="4989090"/>
            <a:ext cx="697516" cy="6156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A0615B7-5F0E-4CEA-8014-0D89E1DC4C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18" y="5746542"/>
            <a:ext cx="633330" cy="5847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54A8DF3-A16B-466F-81C6-B20CC3B57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7698" y="6332134"/>
            <a:ext cx="522157" cy="496049"/>
          </a:xfrm>
          <a:prstGeom prst="rect">
            <a:avLst/>
          </a:prstGeom>
        </p:spPr>
      </p:pic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12BF6E67-A9A3-4410-BFB8-2A179A93DD64}"/>
              </a:ext>
            </a:extLst>
          </p:cNvPr>
          <p:cNvCxnSpPr>
            <a:cxnSpLocks/>
          </p:cNvCxnSpPr>
          <p:nvPr/>
        </p:nvCxnSpPr>
        <p:spPr>
          <a:xfrm flipV="1">
            <a:off x="5862562" y="2871437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Соединитель: уступ 53">
            <a:extLst>
              <a:ext uri="{FF2B5EF4-FFF2-40B4-BE49-F238E27FC236}">
                <a16:creationId xmlns:a16="http://schemas.microsoft.com/office/drawing/2014/main" id="{53508B23-4181-49E4-B4F8-6296FE3D0739}"/>
              </a:ext>
            </a:extLst>
          </p:cNvPr>
          <p:cNvCxnSpPr>
            <a:cxnSpLocks/>
          </p:cNvCxnSpPr>
          <p:nvPr/>
        </p:nvCxnSpPr>
        <p:spPr>
          <a:xfrm flipV="1">
            <a:off x="5863068" y="3957518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Соединитель: уступ 54">
            <a:extLst>
              <a:ext uri="{FF2B5EF4-FFF2-40B4-BE49-F238E27FC236}">
                <a16:creationId xmlns:a16="http://schemas.microsoft.com/office/drawing/2014/main" id="{9A3EE302-2272-41E1-B75D-1A5A5905CCBA}"/>
              </a:ext>
            </a:extLst>
          </p:cNvPr>
          <p:cNvCxnSpPr>
            <a:cxnSpLocks/>
          </p:cNvCxnSpPr>
          <p:nvPr/>
        </p:nvCxnSpPr>
        <p:spPr>
          <a:xfrm flipV="1">
            <a:off x="5921069" y="4650487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id="{25E42C64-5275-4A6D-8C8B-EBDEE54C09D3}"/>
              </a:ext>
            </a:extLst>
          </p:cNvPr>
          <p:cNvCxnSpPr>
            <a:cxnSpLocks/>
          </p:cNvCxnSpPr>
          <p:nvPr/>
        </p:nvCxnSpPr>
        <p:spPr>
          <a:xfrm flipV="1">
            <a:off x="5921069" y="5345057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BAA8938F-A5B8-4283-A283-C91ADA3304C1}"/>
              </a:ext>
            </a:extLst>
          </p:cNvPr>
          <p:cNvCxnSpPr>
            <a:cxnSpLocks/>
          </p:cNvCxnSpPr>
          <p:nvPr/>
        </p:nvCxnSpPr>
        <p:spPr>
          <a:xfrm flipV="1">
            <a:off x="5927149" y="6038929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Соединитель: уступ 57">
            <a:extLst>
              <a:ext uri="{FF2B5EF4-FFF2-40B4-BE49-F238E27FC236}">
                <a16:creationId xmlns:a16="http://schemas.microsoft.com/office/drawing/2014/main" id="{1A98BE84-DF1D-496D-8B98-8B099C064FC8}"/>
              </a:ext>
            </a:extLst>
          </p:cNvPr>
          <p:cNvCxnSpPr>
            <a:cxnSpLocks/>
          </p:cNvCxnSpPr>
          <p:nvPr/>
        </p:nvCxnSpPr>
        <p:spPr>
          <a:xfrm flipV="1">
            <a:off x="5915113" y="6675596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id="{C0466B58-77BD-4B4C-99E9-827227BFBB21}"/>
              </a:ext>
            </a:extLst>
          </p:cNvPr>
          <p:cNvCxnSpPr>
            <a:cxnSpLocks/>
          </p:cNvCxnSpPr>
          <p:nvPr/>
        </p:nvCxnSpPr>
        <p:spPr>
          <a:xfrm flipV="1">
            <a:off x="5863428" y="3318351"/>
            <a:ext cx="3004765" cy="73273"/>
          </a:xfrm>
          <a:prstGeom prst="bentConnector3">
            <a:avLst>
              <a:gd name="adj1" fmla="val 1002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98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3577C8-B683-4DDD-8EF9-653A1446B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1477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20556F-95DC-4316-8F08-662D4278D9A0}"/>
              </a:ext>
            </a:extLst>
          </p:cNvPr>
          <p:cNvSpPr/>
          <p:nvPr/>
        </p:nvSpPr>
        <p:spPr>
          <a:xfrm>
            <a:off x="0" y="0"/>
            <a:ext cx="9144000" cy="1714186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272880-7D0E-44E8-9720-3E7D5C289941}"/>
              </a:ext>
            </a:extLst>
          </p:cNvPr>
          <p:cNvSpPr/>
          <p:nvPr/>
        </p:nvSpPr>
        <p:spPr>
          <a:xfrm>
            <a:off x="1115616" y="260648"/>
            <a:ext cx="7728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Отраслевая структура исполнения расходов бюджета поселения за 2023 год</a:t>
            </a:r>
          </a:p>
        </p:txBody>
      </p:sp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id="{E0E2576A-3A9C-4215-A229-975CB9C6B3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96616"/>
              </p:ext>
            </p:extLst>
          </p:nvPr>
        </p:nvGraphicFramePr>
        <p:xfrm>
          <a:off x="3924486" y="1844824"/>
          <a:ext cx="4536504" cy="2990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0" name="Таблица 49">
            <a:extLst>
              <a:ext uri="{FF2B5EF4-FFF2-40B4-BE49-F238E27FC236}">
                <a16:creationId xmlns:a16="http://schemas.microsoft.com/office/drawing/2014/main" id="{3A478D8A-DC61-4FE1-8710-7DB9E9CDA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622101"/>
              </p:ext>
            </p:extLst>
          </p:nvPr>
        </p:nvGraphicFramePr>
        <p:xfrm>
          <a:off x="3347864" y="4584179"/>
          <a:ext cx="5796135" cy="224980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353354563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345497213"/>
                    </a:ext>
                  </a:extLst>
                </a:gridCol>
                <a:gridCol w="1043607">
                  <a:extLst>
                    <a:ext uri="{9D8B030D-6E8A-4147-A177-3AD203B41FA5}">
                      <a16:colId xmlns:a16="http://schemas.microsoft.com/office/drawing/2014/main" val="20454124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Candara" panose="020E0502030303020204" pitchFamily="34" charset="0"/>
                        </a:rPr>
                        <a:t>Наименование 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Candara" panose="020E0502030303020204" pitchFamily="34" charset="0"/>
                        </a:rPr>
                        <a:t>Исполнение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andara" panose="020E0502030303020204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6611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ОБЩЕГОСУДАРСТВЕННЫЕ ВОПРОСЫ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262 161 770,14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98,40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926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Candara" panose="020E0502030303020204" pitchFamily="34" charset="0"/>
                        </a:rPr>
                        <a:t>КУЛЬТУРА, КИНЕМАТОГРАФИЯ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221 750 631,00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22764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ЖИЛИЩНО-КОММУНАЛЬНОЕ ХОЗЯЙСТВО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118 486 570,06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71,14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4941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Candara" panose="020E0502030303020204" pitchFamily="34" charset="0"/>
                        </a:rPr>
                        <a:t>НАЦИОНАЛЬНАЯ ЭКОНОМИКА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46 624 968,07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58,81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9409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29 124 191,95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276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Candara" panose="020E0502030303020204" pitchFamily="34" charset="0"/>
                        </a:rPr>
                        <a:t>СОЦИАЛЬНАЯ ПОЛИТИКА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18 728 681,78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5153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ФИЗИЧЕСКАЯ КУЛЬТУРА И СПОРТ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1 977 450,00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627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Candara" panose="020E0502030303020204" pitchFamily="34" charset="0"/>
                        </a:rPr>
                        <a:t>НАЦИОНАЛЬНАЯ ОБОРОНА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1 728 377,98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32340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1 297 053,00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0402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Candara" panose="020E0502030303020204" pitchFamily="34" charset="0"/>
                        </a:rPr>
                        <a:t>ОХРАНА ОКРУЖАЮЩЕЙ СРЕДЫ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7 308,00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Candara" panose="020E0502030303020204" pitchFamily="34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4814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878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44704-9A33-4F46-A396-41F9F6487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1477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4EA49A-EDF0-43BA-AA67-D3437992D427}"/>
              </a:ext>
            </a:extLst>
          </p:cNvPr>
          <p:cNvSpPr/>
          <p:nvPr/>
        </p:nvSpPr>
        <p:spPr>
          <a:xfrm>
            <a:off x="3241476" y="0"/>
            <a:ext cx="5902523" cy="1714186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8D6AC-3CCE-4967-9BC2-D026BFA2DD62}"/>
              </a:ext>
            </a:extLst>
          </p:cNvPr>
          <p:cNvSpPr txBox="1"/>
          <p:nvPr/>
        </p:nvSpPr>
        <p:spPr>
          <a:xfrm>
            <a:off x="3744466" y="318484"/>
            <a:ext cx="4896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Общегосударственные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вопросы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996FE5-0D14-4994-93AD-A45BAB82299C}"/>
              </a:ext>
            </a:extLst>
          </p:cNvPr>
          <p:cNvSpPr/>
          <p:nvPr/>
        </p:nvSpPr>
        <p:spPr>
          <a:xfrm>
            <a:off x="3250362" y="1710674"/>
            <a:ext cx="5902523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Candara" panose="020E0502030303020204" pitchFamily="34" charset="0"/>
              </a:rPr>
              <a:t>Завоз угля для учреждений культуры и административных зданий администрации </a:t>
            </a:r>
          </a:p>
          <a:p>
            <a:pPr algn="just"/>
            <a:r>
              <a:rPr lang="ru-RU" sz="1200" dirty="0">
                <a:latin typeface="Candara" panose="020E0502030303020204" pitchFamily="34" charset="0"/>
              </a:rPr>
              <a:t>поселения, находящихся в поселках сельского поселения Хатанга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2A0A00-957D-47E9-9788-FA7FE116B7B6}"/>
              </a:ext>
            </a:extLst>
          </p:cNvPr>
          <p:cNvSpPr/>
          <p:nvPr/>
        </p:nvSpPr>
        <p:spPr>
          <a:xfrm>
            <a:off x="7538151" y="2096060"/>
            <a:ext cx="1497526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49 556 596,53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31896A-1FC3-4434-9D47-90909D8EA63B}"/>
              </a:ext>
            </a:extLst>
          </p:cNvPr>
          <p:cNvSpPr/>
          <p:nvPr/>
        </p:nvSpPr>
        <p:spPr>
          <a:xfrm>
            <a:off x="3250362" y="3310687"/>
            <a:ext cx="5902523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Candara" panose="020E0502030303020204" pitchFamily="34" charset="0"/>
              </a:rPr>
              <a:t>Организация транспортировки тел умерших из населенных пунктов до места </a:t>
            </a:r>
          </a:p>
          <a:p>
            <a:pPr algn="just"/>
            <a:r>
              <a:rPr lang="ru-RU" sz="1200" dirty="0">
                <a:latin typeface="Candara" panose="020E0502030303020204" pitchFamily="34" charset="0"/>
              </a:rPr>
              <a:t>проведения патологоанатомических процедур и захоронения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F1517-54F9-4DA8-8691-754A2BA7E0E1}"/>
              </a:ext>
            </a:extLst>
          </p:cNvPr>
          <p:cNvSpPr txBox="1"/>
          <p:nvPr/>
        </p:nvSpPr>
        <p:spPr>
          <a:xfrm>
            <a:off x="7538151" y="3570606"/>
            <a:ext cx="1497526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10 054 646,26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165345-5823-4DB9-ACAB-08E5BE392991}"/>
              </a:ext>
            </a:extLst>
          </p:cNvPr>
          <p:cNvSpPr/>
          <p:nvPr/>
        </p:nvSpPr>
        <p:spPr>
          <a:xfrm>
            <a:off x="3250362" y="4773176"/>
            <a:ext cx="590252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andara" panose="020E0502030303020204" pitchFamily="34" charset="0"/>
              </a:rPr>
              <a:t>Расходы на текущий ремонт имущества, находящегося в муниципальной </a:t>
            </a:r>
          </a:p>
          <a:p>
            <a:r>
              <a:rPr lang="ru-RU" sz="1200" dirty="0">
                <a:latin typeface="Candara" panose="020E0502030303020204" pitchFamily="34" charset="0"/>
              </a:rPr>
              <a:t>собственности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C1473-B5F9-4902-A5F1-9EF8FFD3E8A0}"/>
              </a:ext>
            </a:extLst>
          </p:cNvPr>
          <p:cNvSpPr txBox="1"/>
          <p:nvPr/>
        </p:nvSpPr>
        <p:spPr>
          <a:xfrm>
            <a:off x="7538151" y="5050175"/>
            <a:ext cx="1497526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</a:rPr>
              <a:t>3 468 170,53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6B4191-013F-4B8A-B9AA-18AD52988566}"/>
              </a:ext>
            </a:extLst>
          </p:cNvPr>
          <p:cNvSpPr/>
          <p:nvPr/>
        </p:nvSpPr>
        <p:spPr>
          <a:xfrm>
            <a:off x="3225288" y="2501254"/>
            <a:ext cx="591140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andara" panose="020E0502030303020204" pitchFamily="34" charset="0"/>
              </a:rPr>
              <a:t>Ремонт фасада здания администрации </a:t>
            </a:r>
            <a:r>
              <a:rPr lang="ru-RU" sz="1200" dirty="0" err="1">
                <a:latin typeface="Candara" panose="020E0502030303020204" pitchFamily="34" charset="0"/>
              </a:rPr>
              <a:t>сп</a:t>
            </a:r>
            <a:r>
              <a:rPr lang="ru-RU" sz="1200" dirty="0">
                <a:latin typeface="Candara" panose="020E0502030303020204" pitchFamily="34" charset="0"/>
              </a:rPr>
              <a:t>. Хатанга (Расходы на приобретение и доставку строительных материалов для выполнения капремонта здании Администрации СП Хатанга)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69DF3-9450-4238-9A5E-7503F437D407}"/>
              </a:ext>
            </a:extLst>
          </p:cNvPr>
          <p:cNvSpPr txBox="1"/>
          <p:nvPr/>
        </p:nvSpPr>
        <p:spPr>
          <a:xfrm>
            <a:off x="7538151" y="2921710"/>
            <a:ext cx="1497526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13 637 623,82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C0F552C-F52A-4DB0-B9BA-41D1F2BCB0A8}"/>
              </a:ext>
            </a:extLst>
          </p:cNvPr>
          <p:cNvSpPr/>
          <p:nvPr/>
        </p:nvSpPr>
        <p:spPr>
          <a:xfrm>
            <a:off x="3250361" y="4016998"/>
            <a:ext cx="590252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andara" panose="020E0502030303020204" pitchFamily="34" charset="0"/>
              </a:rPr>
              <a:t>Приобретение жилых помещений в собственность муниципального </a:t>
            </a:r>
          </a:p>
          <a:p>
            <a:r>
              <a:rPr lang="ru-RU" sz="1200" dirty="0">
                <a:latin typeface="Candara" panose="020E0502030303020204" pitchFamily="34" charset="0"/>
              </a:rPr>
              <a:t>образования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35341A-A479-484A-953D-E05745DCE31B}"/>
              </a:ext>
            </a:extLst>
          </p:cNvPr>
          <p:cNvSpPr txBox="1"/>
          <p:nvPr/>
        </p:nvSpPr>
        <p:spPr>
          <a:xfrm>
            <a:off x="7538151" y="4305716"/>
            <a:ext cx="1497526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8 850 000,30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320EAE-7ABC-487C-B45D-E8E705FA8DE1}"/>
              </a:ext>
            </a:extLst>
          </p:cNvPr>
          <p:cNvSpPr/>
          <p:nvPr/>
        </p:nvSpPr>
        <p:spPr>
          <a:xfrm>
            <a:off x="3238322" y="5585649"/>
            <a:ext cx="591140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andara" panose="020E0502030303020204" pitchFamily="34" charset="0"/>
              </a:rPr>
              <a:t>Выполнение текущих ремонтных работ системы отопления в муниципальном </a:t>
            </a:r>
          </a:p>
          <a:p>
            <a:r>
              <a:rPr lang="ru-RU" sz="1200" dirty="0">
                <a:latin typeface="Candara" panose="020E0502030303020204" pitchFamily="34" charset="0"/>
              </a:rPr>
              <a:t>нежилом помещении (Территориальный отдел п. Хета администрации </a:t>
            </a:r>
            <a:r>
              <a:rPr lang="ru-RU" sz="1200" dirty="0" err="1">
                <a:latin typeface="Candara" panose="020E0502030303020204" pitchFamily="34" charset="0"/>
              </a:rPr>
              <a:t>с.п</a:t>
            </a:r>
            <a:r>
              <a:rPr lang="ru-RU" sz="1200" dirty="0">
                <a:latin typeface="Candara" panose="020E0502030303020204" pitchFamily="34" charset="0"/>
              </a:rPr>
              <a:t>. Хатанга)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9FDE8-4710-4ED1-8499-8FE46F5BEA63}"/>
              </a:ext>
            </a:extLst>
          </p:cNvPr>
          <p:cNvSpPr txBox="1"/>
          <p:nvPr/>
        </p:nvSpPr>
        <p:spPr>
          <a:xfrm>
            <a:off x="7538151" y="6008670"/>
            <a:ext cx="1497526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1 070 642,60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0184C-EE84-4183-A27C-68C83D42ABF6}"/>
              </a:ext>
            </a:extLst>
          </p:cNvPr>
          <p:cNvSpPr txBox="1"/>
          <p:nvPr/>
        </p:nvSpPr>
        <p:spPr>
          <a:xfrm>
            <a:off x="3250361" y="6167289"/>
            <a:ext cx="2833807" cy="6001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>
                <a:latin typeface="Candara" panose="020E0502030303020204" pitchFamily="34" charset="0"/>
              </a:rPr>
              <a:t>Средства направленные на осуществление  общегосударственных вопросов были </a:t>
            </a:r>
          </a:p>
          <a:p>
            <a:r>
              <a:rPr lang="ru-RU" sz="1100" dirty="0">
                <a:latin typeface="Candara" panose="020E0502030303020204" pitchFamily="34" charset="0"/>
              </a:rPr>
              <a:t>исполнены на </a:t>
            </a:r>
            <a:r>
              <a:rPr lang="ru-RU" sz="1100" b="1" dirty="0">
                <a:latin typeface="Candara" panose="020E0502030303020204" pitchFamily="34" charset="0"/>
              </a:rPr>
              <a:t>98,40%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E6BD3E8-E7D2-401D-8EA7-97A135C43464}"/>
              </a:ext>
            </a:extLst>
          </p:cNvPr>
          <p:cNvSpPr/>
          <p:nvPr/>
        </p:nvSpPr>
        <p:spPr>
          <a:xfrm>
            <a:off x="5796136" y="6398122"/>
            <a:ext cx="1205779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262 161 770,14</a:t>
            </a:r>
          </a:p>
        </p:txBody>
      </p:sp>
    </p:spTree>
    <p:extLst>
      <p:ext uri="{BB962C8B-B14F-4D97-AF65-F5344CB8AC3E}">
        <p14:creationId xmlns:p14="http://schemas.microsoft.com/office/powerpoint/2010/main" val="57481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961EB5-2583-474C-B918-7C990FA4AAAA}"/>
              </a:ext>
            </a:extLst>
          </p:cNvPr>
          <p:cNvSpPr txBox="1"/>
          <p:nvPr/>
        </p:nvSpPr>
        <p:spPr>
          <a:xfrm>
            <a:off x="5988497" y="5862739"/>
            <a:ext cx="3131840" cy="830997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направленные на осуществление  первичного воинского учета на территории где отсутствует военный комиссариат были исполненные на </a:t>
            </a:r>
            <a:r>
              <a:rPr lang="ru-RU" sz="1200" b="1" dirty="0">
                <a:latin typeface="Candara" panose="020E0502030303020204" pitchFamily="34" charset="0"/>
              </a:rPr>
              <a:t>100,00 %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29C22-B3FD-43B9-97DA-A52431C5F5A1}"/>
              </a:ext>
            </a:extLst>
          </p:cNvPr>
          <p:cNvSpPr txBox="1"/>
          <p:nvPr/>
        </p:nvSpPr>
        <p:spPr>
          <a:xfrm>
            <a:off x="5071394" y="6539847"/>
            <a:ext cx="1272818" cy="30777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ndara" panose="020E0502030303020204" pitchFamily="34" charset="0"/>
              </a:rPr>
              <a:t>1 728 377,98</a:t>
            </a:r>
            <a:endParaRPr lang="ru-RU" sz="12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AF545C-ABB4-43A0-B741-875D988B5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0" y="1"/>
            <a:ext cx="4392488" cy="2924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76634B-30FF-467A-887B-7AE014E08ED4}"/>
              </a:ext>
            </a:extLst>
          </p:cNvPr>
          <p:cNvSpPr txBox="1"/>
          <p:nvPr/>
        </p:nvSpPr>
        <p:spPr>
          <a:xfrm>
            <a:off x="4656404" y="3517861"/>
            <a:ext cx="43924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Candara" panose="020E0502030303020204" pitchFamily="34" charset="0"/>
              </a:rPr>
              <a:t>В 2023 году в зону Специальной военной операции отправились 23 жителя </a:t>
            </a:r>
          </a:p>
          <a:p>
            <a:r>
              <a:rPr lang="ru-RU" dirty="0">
                <a:latin typeface="Candara" panose="020E0502030303020204" pitchFamily="34" charset="0"/>
              </a:rPr>
              <a:t>сельского поселения Хатанга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BAAE4D-BBCB-48F9-B9DF-6885E094A0FE}"/>
              </a:ext>
            </a:extLst>
          </p:cNvPr>
          <p:cNvSpPr/>
          <p:nvPr/>
        </p:nvSpPr>
        <p:spPr>
          <a:xfrm>
            <a:off x="23663" y="1080121"/>
            <a:ext cx="9120337" cy="1844824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9EEE-DC28-45D6-B7B0-CC05F9017799}"/>
              </a:ext>
            </a:extLst>
          </p:cNvPr>
          <p:cNvSpPr txBox="1"/>
          <p:nvPr/>
        </p:nvSpPr>
        <p:spPr>
          <a:xfrm>
            <a:off x="2169553" y="2002533"/>
            <a:ext cx="480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entury" panose="02040604050505020304" pitchFamily="18" charset="0"/>
              </a:rPr>
              <a:t>Национальная оборона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012009-5B0B-4640-8777-AECC3066C4FB}"/>
              </a:ext>
            </a:extLst>
          </p:cNvPr>
          <p:cNvSpPr/>
          <p:nvPr/>
        </p:nvSpPr>
        <p:spPr>
          <a:xfrm>
            <a:off x="0" y="2924946"/>
            <a:ext cx="4603985" cy="3933054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2CFCD1CE-FDAA-4A55-B996-DC8CB5E6B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45351"/>
              </p:ext>
            </p:extLst>
          </p:nvPr>
        </p:nvGraphicFramePr>
        <p:xfrm>
          <a:off x="123866" y="3193020"/>
          <a:ext cx="4392488" cy="183691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5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81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Количество граждан, состоящих на воинском учете в сельском поселении Хатанга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Граждане, пребывающие в запасе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Граждане подлежащие призыву на военную службу, не пребывающие в запасе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 panose="020B0604020202020204" pitchFamily="34" charset="0"/>
                        <a:buNone/>
                      </a:pPr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Офицеры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Прапорщики, сержанты, солдаты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ndara" panose="020E0502030303020204" pitchFamily="34" charset="0"/>
                        </a:rPr>
                        <a:t>898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692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96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4D1DE2-9B53-4FD2-A547-0C6BF17E7519}"/>
              </a:ext>
            </a:extLst>
          </p:cNvPr>
          <p:cNvSpPr txBox="1"/>
          <p:nvPr/>
        </p:nvSpPr>
        <p:spPr>
          <a:xfrm>
            <a:off x="6032175" y="6027003"/>
            <a:ext cx="3111825" cy="830997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направленные на осуществление национальной безопасности и правоохранительной деятельности  были исполнены на</a:t>
            </a:r>
          </a:p>
          <a:p>
            <a:pPr algn="r"/>
            <a:r>
              <a:rPr lang="ru-RU" sz="1200" dirty="0">
                <a:latin typeface="Candara" panose="020E0502030303020204" pitchFamily="34" charset="0"/>
              </a:rPr>
              <a:t> </a:t>
            </a:r>
            <a:r>
              <a:rPr lang="ru-RU" sz="1200" b="1" dirty="0">
                <a:latin typeface="Candara" panose="020E0502030303020204" pitchFamily="34" charset="0"/>
              </a:rPr>
              <a:t>100,00 %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F9C2AB-52A5-4ED8-A809-2D4DF2555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96"/>
            <a:ext cx="9138081" cy="301655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55A176-1A2A-48BC-9AF4-58ABA816AA4B}"/>
              </a:ext>
            </a:extLst>
          </p:cNvPr>
          <p:cNvSpPr/>
          <p:nvPr/>
        </p:nvSpPr>
        <p:spPr>
          <a:xfrm>
            <a:off x="1328680" y="1023467"/>
            <a:ext cx="6480720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F826D06-9533-47DF-AA5C-0FC823B85232}"/>
              </a:ext>
            </a:extLst>
          </p:cNvPr>
          <p:cNvSpPr/>
          <p:nvPr/>
        </p:nvSpPr>
        <p:spPr>
          <a:xfrm>
            <a:off x="1691680" y="1248890"/>
            <a:ext cx="5959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" panose="02040604050505020304" pitchFamily="18" charset="0"/>
              </a:rPr>
              <a:t>Национальная безопасность и правоохранительная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B815B54-34C0-4048-B91E-534B0847D48D}"/>
              </a:ext>
            </a:extLst>
          </p:cNvPr>
          <p:cNvSpPr/>
          <p:nvPr/>
        </p:nvSpPr>
        <p:spPr>
          <a:xfrm>
            <a:off x="0" y="2924946"/>
            <a:ext cx="5040560" cy="3933054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190EE38-483B-4DF4-98CF-D5D703F7C214}"/>
              </a:ext>
            </a:extLst>
          </p:cNvPr>
          <p:cNvSpPr/>
          <p:nvPr/>
        </p:nvSpPr>
        <p:spPr>
          <a:xfrm>
            <a:off x="5131286" y="3373876"/>
            <a:ext cx="3761194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ndara" panose="020E0502030303020204" pitchFamily="34" charset="0"/>
                <a:ea typeface="Times New Roman" panose="02020603050405020304" pitchFamily="18" charset="0"/>
              </a:rPr>
              <a:t>Приобретение специального кустореза и бензопилы </a:t>
            </a:r>
            <a:endParaRPr lang="ru-RU" sz="1600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30575D-9AC0-47AB-A88A-069E231D5D6D}"/>
              </a:ext>
            </a:extLst>
          </p:cNvPr>
          <p:cNvSpPr/>
          <p:nvPr/>
        </p:nvSpPr>
        <p:spPr>
          <a:xfrm>
            <a:off x="31576" y="3217729"/>
            <a:ext cx="4856071" cy="15696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ndara" panose="020E0502030303020204" pitchFamily="34" charset="0"/>
                <a:ea typeface="Times New Roman" panose="02020603050405020304" pitchFamily="18" charset="0"/>
              </a:rPr>
              <a:t>Приобретение первичных средств пожаротушения: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ndara" panose="020E0502030303020204" pitchFamily="34" charset="0"/>
              </a:rPr>
              <a:t>Огнетушители 90шт.);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ndara" panose="020E0502030303020204" pitchFamily="34" charset="0"/>
              </a:rPr>
              <a:t>Топоры для пожарного щита 30 шт.;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ndara" panose="020E0502030303020204" pitchFamily="34" charset="0"/>
              </a:rPr>
              <a:t>Багор пожарный 30 шт.;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ndara" panose="020E0502030303020204" pitchFamily="34" charset="0"/>
              </a:rPr>
              <a:t>Лопата пожарная совковая 32 шт.;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ndara" panose="020E0502030303020204" pitchFamily="34" charset="0"/>
              </a:rPr>
              <a:t>Лопата пожарная штыковая 32 шт.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875A81-8FDD-412E-87EA-E403EF886C19}"/>
              </a:ext>
            </a:extLst>
          </p:cNvPr>
          <p:cNvSpPr txBox="1"/>
          <p:nvPr/>
        </p:nvSpPr>
        <p:spPr>
          <a:xfrm>
            <a:off x="3626042" y="4656804"/>
            <a:ext cx="1157689" cy="338554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Candara" panose="020E0502030303020204" pitchFamily="34" charset="0"/>
              </a:rPr>
              <a:t>698 653,00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15FA6-BDB5-4419-A174-99B2B1E4B43F}"/>
              </a:ext>
            </a:extLst>
          </p:cNvPr>
          <p:cNvSpPr txBox="1"/>
          <p:nvPr/>
        </p:nvSpPr>
        <p:spPr>
          <a:xfrm>
            <a:off x="7588087" y="3789374"/>
            <a:ext cx="1144865" cy="338554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Candara" panose="020E0502030303020204" pitchFamily="34" charset="0"/>
              </a:rPr>
              <a:t>598 400,00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2ED20-B156-4E32-BBF4-F1C36F6AC70A}"/>
              </a:ext>
            </a:extLst>
          </p:cNvPr>
          <p:cNvSpPr txBox="1"/>
          <p:nvPr/>
        </p:nvSpPr>
        <p:spPr>
          <a:xfrm>
            <a:off x="4547850" y="6480011"/>
            <a:ext cx="1588465" cy="369332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" panose="020E0502030303020204" pitchFamily="34" charset="0"/>
              </a:rPr>
              <a:t>1 297 053,00</a:t>
            </a:r>
            <a:endParaRPr lang="ru-RU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9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DB98AF-24EE-4D3B-96AA-DCEA9398F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089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7C95B3-DA2F-4F74-ACE4-638626BCB874}"/>
              </a:ext>
            </a:extLst>
          </p:cNvPr>
          <p:cNvSpPr/>
          <p:nvPr/>
        </p:nvSpPr>
        <p:spPr>
          <a:xfrm>
            <a:off x="1691680" y="686846"/>
            <a:ext cx="6480720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1CDF9-BD4D-4677-B30C-F9AFAEE5FD6A}"/>
              </a:ext>
            </a:extLst>
          </p:cNvPr>
          <p:cNvSpPr txBox="1"/>
          <p:nvPr/>
        </p:nvSpPr>
        <p:spPr>
          <a:xfrm>
            <a:off x="2339752" y="980728"/>
            <a:ext cx="5368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Национальная экономика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44703E-82D5-4690-9554-7E427DE62EED}"/>
              </a:ext>
            </a:extLst>
          </p:cNvPr>
          <p:cNvSpPr/>
          <p:nvPr/>
        </p:nvSpPr>
        <p:spPr>
          <a:xfrm>
            <a:off x="4836795" y="2753848"/>
            <a:ext cx="4167879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Проведение технической инвентаризации и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выполнение кадастровых работ в отношении</a:t>
            </a:r>
          </a:p>
          <a:p>
            <a:r>
              <a:rPr lang="ru-RU" sz="1400" dirty="0">
                <a:latin typeface="Candara" panose="020E0502030303020204" pitchFamily="34" charset="0"/>
              </a:rPr>
              <a:t>автомобильных дорог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DFA8B-22B1-4D87-BACC-E79AC0F3E6CF}"/>
              </a:ext>
            </a:extLst>
          </p:cNvPr>
          <p:cNvSpPr txBox="1"/>
          <p:nvPr/>
        </p:nvSpPr>
        <p:spPr>
          <a:xfrm>
            <a:off x="7550823" y="3293997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1 542 215,85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C3B0A7B-2667-4605-9562-FBE72C1667D8}"/>
              </a:ext>
            </a:extLst>
          </p:cNvPr>
          <p:cNvSpPr/>
          <p:nvPr/>
        </p:nvSpPr>
        <p:spPr>
          <a:xfrm>
            <a:off x="4865022" y="5170192"/>
            <a:ext cx="370646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Ремонт и содержание автомобильных дорог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32B4A6-408D-44DD-8757-C8EDD752A2C1}"/>
              </a:ext>
            </a:extLst>
          </p:cNvPr>
          <p:cNvSpPr txBox="1"/>
          <p:nvPr/>
        </p:nvSpPr>
        <p:spPr>
          <a:xfrm>
            <a:off x="7524328" y="5411295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3 513 638,43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DFA56-3E73-4CB3-871B-BA5F1A14A84F}"/>
              </a:ext>
            </a:extLst>
          </p:cNvPr>
          <p:cNvSpPr txBox="1"/>
          <p:nvPr/>
        </p:nvSpPr>
        <p:spPr>
          <a:xfrm>
            <a:off x="5724128" y="6077932"/>
            <a:ext cx="3382607" cy="738664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Candara" panose="020E0502030303020204" pitchFamily="34" charset="0"/>
              </a:rPr>
              <a:t>Средства направленные на мероприятия в области национальной экономики </a:t>
            </a:r>
          </a:p>
          <a:p>
            <a:pPr algn="r"/>
            <a:r>
              <a:rPr lang="ru-RU" sz="1400" dirty="0">
                <a:latin typeface="Candara" panose="020E0502030303020204" pitchFamily="34" charset="0"/>
              </a:rPr>
              <a:t> исполнены на </a:t>
            </a:r>
            <a:r>
              <a:rPr lang="ru-RU" sz="1400" b="1" dirty="0">
                <a:latin typeface="Candara" panose="020E0502030303020204" pitchFamily="34" charset="0"/>
              </a:rPr>
              <a:t>58,81% </a:t>
            </a:r>
            <a:r>
              <a:rPr lang="ru-RU" sz="1400" dirty="0">
                <a:latin typeface="Candara" panose="020E0502030303020204" pitchFamily="34" charset="0"/>
              </a:rPr>
              <a:t>в сумме</a:t>
            </a:r>
            <a:endParaRPr lang="ru-RU" sz="1400" b="1" dirty="0">
              <a:latin typeface="Candara" panose="020E0502030303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B784C0E-6CD9-493E-AF76-B9EB20B5A43A}"/>
              </a:ext>
            </a:extLst>
          </p:cNvPr>
          <p:cNvSpPr/>
          <p:nvPr/>
        </p:nvSpPr>
        <p:spPr>
          <a:xfrm>
            <a:off x="4836795" y="3756742"/>
            <a:ext cx="4181701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Устройство грунтовых вертолетных площадок и их оснащение светосигнальным оборудованием в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п. Жданиха и п. Кресты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ECCD9F-1FE5-4FEE-A298-2A09E8E6A4DD}"/>
              </a:ext>
            </a:extLst>
          </p:cNvPr>
          <p:cNvSpPr txBox="1"/>
          <p:nvPr/>
        </p:nvSpPr>
        <p:spPr>
          <a:xfrm>
            <a:off x="7722352" y="4352646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2 161 600,00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24EE1-5378-40A9-B918-A8FE0C17155D}"/>
              </a:ext>
            </a:extLst>
          </p:cNvPr>
          <p:cNvSpPr txBox="1"/>
          <p:nvPr/>
        </p:nvSpPr>
        <p:spPr>
          <a:xfrm>
            <a:off x="4873307" y="6447264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46 624 968,07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369389F-9D22-4751-BDE5-84B454175585}"/>
              </a:ext>
            </a:extLst>
          </p:cNvPr>
          <p:cNvSpPr/>
          <p:nvPr/>
        </p:nvSpPr>
        <p:spPr>
          <a:xfrm>
            <a:off x="0" y="2719880"/>
            <a:ext cx="4814575" cy="4155292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580BA1-C41E-4FE0-8316-E89C50500168}"/>
              </a:ext>
            </a:extLst>
          </p:cNvPr>
          <p:cNvSpPr txBox="1"/>
          <p:nvPr/>
        </p:nvSpPr>
        <p:spPr>
          <a:xfrm>
            <a:off x="22220" y="2793906"/>
            <a:ext cx="4635063" cy="954107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Candara" panose="020E0502030303020204" pitchFamily="34" charset="0"/>
                <a:ea typeface="Calibri" pitchFamily="34" charset="0"/>
                <a:cs typeface="Times New Roman" pitchFamily="18" charset="0"/>
              </a:rPr>
              <a:t>В рамках реализации подпрограммы «Хлеб по доступной цене для населения в с. Хатанга»  было </a:t>
            </a:r>
            <a:r>
              <a:rPr lang="ru-RU" sz="1400" dirty="0">
                <a:solidFill>
                  <a:schemeClr val="tx1"/>
                </a:solidFill>
                <a:latin typeface="Candara" panose="020E0502030303020204" pitchFamily="34" charset="0"/>
              </a:rPr>
              <a:t>64, 9 т.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Цена реализации 1 булки с учетом предоставления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субсидии составила 84 рублей.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E397DE-53BC-49EE-8E2E-D3DD8D7B1BC3}"/>
              </a:ext>
            </a:extLst>
          </p:cNvPr>
          <p:cNvSpPr txBox="1"/>
          <p:nvPr/>
        </p:nvSpPr>
        <p:spPr>
          <a:xfrm>
            <a:off x="22220" y="3907646"/>
            <a:ext cx="4635063" cy="1169551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Candara" panose="020E0502030303020204" pitchFamily="34" charset="0"/>
              </a:rPr>
              <a:t>В 2023 году возмещение транспортных затрат по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доставке бензина для реализации населению и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сельскохозяйственным предприятиям из с. Хатанга в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поселки сельского поселения Хатанга составила.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Осуществлено 4 рейса. </a:t>
            </a:r>
            <a:endParaRPr lang="ru-RU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188B8E-54A4-4309-B587-FCEB40C2FBE0}"/>
              </a:ext>
            </a:extLst>
          </p:cNvPr>
          <p:cNvSpPr txBox="1"/>
          <p:nvPr/>
        </p:nvSpPr>
        <p:spPr>
          <a:xfrm>
            <a:off x="3205694" y="3538315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6 220 598,88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9F33F6-6A30-405D-B0AC-AEC1693E6619}"/>
              </a:ext>
            </a:extLst>
          </p:cNvPr>
          <p:cNvSpPr txBox="1"/>
          <p:nvPr/>
        </p:nvSpPr>
        <p:spPr>
          <a:xfrm>
            <a:off x="3081054" y="4876637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5 344 539,36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4217BF-CC20-47D1-84E4-547F4C8D61A7}"/>
              </a:ext>
            </a:extLst>
          </p:cNvPr>
          <p:cNvSpPr/>
          <p:nvPr/>
        </p:nvSpPr>
        <p:spPr>
          <a:xfrm>
            <a:off x="37127" y="5426529"/>
            <a:ext cx="2884123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Расходы на улучшение услуг связи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1BFB6D-D5AC-4B9B-9808-B27C0B7AEC35}"/>
              </a:ext>
            </a:extLst>
          </p:cNvPr>
          <p:cNvSpPr txBox="1"/>
          <p:nvPr/>
        </p:nvSpPr>
        <p:spPr>
          <a:xfrm>
            <a:off x="2367991" y="5668407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20 601 021,62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8D15C5D-7EC6-44F1-B1F2-BDFBC235FF8A}"/>
              </a:ext>
            </a:extLst>
          </p:cNvPr>
          <p:cNvSpPr/>
          <p:nvPr/>
        </p:nvSpPr>
        <p:spPr>
          <a:xfrm>
            <a:off x="53751" y="6206665"/>
            <a:ext cx="4572000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1400" dirty="0"/>
              <a:t>Доставка 2-х ед. автобусов ПАЗ 32053 до села Хатанга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95BD5E-E12C-4C6B-9A00-5E635085651E}"/>
              </a:ext>
            </a:extLst>
          </p:cNvPr>
          <p:cNvSpPr txBox="1"/>
          <p:nvPr/>
        </p:nvSpPr>
        <p:spPr>
          <a:xfrm>
            <a:off x="3498816" y="6462546"/>
            <a:ext cx="1296144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 4 190 000,00</a:t>
            </a:r>
          </a:p>
        </p:txBody>
      </p:sp>
    </p:spTree>
    <p:extLst>
      <p:ext uri="{BB962C8B-B14F-4D97-AF65-F5344CB8AC3E}">
        <p14:creationId xmlns:p14="http://schemas.microsoft.com/office/powerpoint/2010/main" val="3461302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1EDC8C4-2853-45AB-9F48-6B6E58650227}"/>
              </a:ext>
            </a:extLst>
          </p:cNvPr>
          <p:cNvSpPr/>
          <p:nvPr/>
        </p:nvSpPr>
        <p:spPr>
          <a:xfrm>
            <a:off x="3548747" y="-3345"/>
            <a:ext cx="5605626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0BBDD-281D-43E5-93A0-84E42FAD3F50}"/>
              </a:ext>
            </a:extLst>
          </p:cNvPr>
          <p:cNvSpPr txBox="1"/>
          <p:nvPr/>
        </p:nvSpPr>
        <p:spPr>
          <a:xfrm>
            <a:off x="3556056" y="116632"/>
            <a:ext cx="5832648" cy="54886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Жилищно-коммунальное </a:t>
            </a:r>
          </a:p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хозяйство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82CD0-ACD4-4D0B-BD9E-C5224B2D7BAD}"/>
              </a:ext>
            </a:extLst>
          </p:cNvPr>
          <p:cNvSpPr txBox="1"/>
          <p:nvPr/>
        </p:nvSpPr>
        <p:spPr>
          <a:xfrm>
            <a:off x="3726679" y="2965456"/>
            <a:ext cx="1982014" cy="30777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Уличное освещение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A3385-7880-4D79-B53B-5E754AED2B36}"/>
              </a:ext>
            </a:extLst>
          </p:cNvPr>
          <p:cNvSpPr txBox="1"/>
          <p:nvPr/>
        </p:nvSpPr>
        <p:spPr>
          <a:xfrm>
            <a:off x="5436096" y="3108075"/>
            <a:ext cx="1343645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14 194 060,23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9E0FD5-9EF6-4D46-A71D-346042F0047E}"/>
              </a:ext>
            </a:extLst>
          </p:cNvPr>
          <p:cNvSpPr txBox="1"/>
          <p:nvPr/>
        </p:nvSpPr>
        <p:spPr>
          <a:xfrm>
            <a:off x="3730060" y="2008869"/>
            <a:ext cx="5280910" cy="6771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Реализация программы «Поселок-наш дом  </a:t>
            </a:r>
            <a:r>
              <a:rPr lang="en-US" sz="1400" dirty="0">
                <a:latin typeface="Candara" panose="020E0502030303020204" pitchFamily="34" charset="0"/>
              </a:rPr>
              <a:t>II</a:t>
            </a:r>
            <a:r>
              <a:rPr lang="ru-RU" sz="1400" dirty="0">
                <a:latin typeface="Candara" panose="020E0502030303020204" pitchFamily="34" charset="0"/>
              </a:rPr>
              <a:t>-й этап»:</a:t>
            </a:r>
          </a:p>
          <a:p>
            <a:pPr lvl="0"/>
            <a:r>
              <a:rPr lang="ru-RU" sz="1200" i="1" dirty="0">
                <a:latin typeface="Candara" panose="020E0502030303020204" pitchFamily="34" charset="0"/>
              </a:rPr>
              <a:t>Приобретение и доставка строительных материалов для ремонта кровли жилых домов в поселке Новорыбная</a:t>
            </a:r>
            <a:endParaRPr lang="ru-RU" sz="105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B0076D-92B7-4618-BF7F-F109011BF044}"/>
              </a:ext>
            </a:extLst>
          </p:cNvPr>
          <p:cNvSpPr txBox="1"/>
          <p:nvPr/>
        </p:nvSpPr>
        <p:spPr>
          <a:xfrm>
            <a:off x="7584282" y="2555592"/>
            <a:ext cx="1385155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14 999 163,04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A1CD0A4-1C6E-47E7-B215-AE53A95F7F86}"/>
              </a:ext>
            </a:extLst>
          </p:cNvPr>
          <p:cNvSpPr/>
          <p:nvPr/>
        </p:nvSpPr>
        <p:spPr>
          <a:xfrm>
            <a:off x="3726679" y="4715569"/>
            <a:ext cx="4572000" cy="30777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Переселение граждан из аварийного жилищного фонда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4A3FBB-0544-4BE6-8BD4-3203165260D6}"/>
              </a:ext>
            </a:extLst>
          </p:cNvPr>
          <p:cNvSpPr txBox="1"/>
          <p:nvPr/>
        </p:nvSpPr>
        <p:spPr>
          <a:xfrm>
            <a:off x="7577001" y="4989960"/>
            <a:ext cx="1416492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20 813 064,42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A77E8B-F914-4854-BDD2-6F1B7AEB9931}"/>
              </a:ext>
            </a:extLst>
          </p:cNvPr>
          <p:cNvSpPr/>
          <p:nvPr/>
        </p:nvSpPr>
        <p:spPr>
          <a:xfrm>
            <a:off x="3648028" y="5604270"/>
            <a:ext cx="5254474" cy="9541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Выполнение работ по комплексному обследованию технического состояния строительных конструкций жилых многоквартирных домов, а также социальных и административных объектов, расположенных в с. Хатанга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1465E-BF04-4DF6-9D58-C36E07E78243}"/>
              </a:ext>
            </a:extLst>
          </p:cNvPr>
          <p:cNvSpPr txBox="1"/>
          <p:nvPr/>
        </p:nvSpPr>
        <p:spPr>
          <a:xfrm>
            <a:off x="7600785" y="6373563"/>
            <a:ext cx="1416492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26 666 666,67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F91CACB-8874-4A78-9268-60F96785A5A4}"/>
              </a:ext>
            </a:extLst>
          </p:cNvPr>
          <p:cNvSpPr/>
          <p:nvPr/>
        </p:nvSpPr>
        <p:spPr>
          <a:xfrm>
            <a:off x="3726679" y="3657865"/>
            <a:ext cx="5175823" cy="5232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/>
              <a:t>Доставка трех резервных дизельных электростанций мощностью 240 кВт, для организации </a:t>
            </a:r>
            <a:r>
              <a:rPr lang="ru-RU" sz="1400" dirty="0">
                <a:latin typeface="Candara" panose="020E0502030303020204" pitchFamily="34" charset="0"/>
              </a:rPr>
              <a:t>стабильного</a:t>
            </a:r>
            <a:r>
              <a:rPr lang="ru-RU" sz="1400" dirty="0"/>
              <a:t> электроснабжения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17F604-9B5B-4CB9-87A2-C8702BBCB9D1}"/>
              </a:ext>
            </a:extLst>
          </p:cNvPr>
          <p:cNvSpPr txBox="1"/>
          <p:nvPr/>
        </p:nvSpPr>
        <p:spPr>
          <a:xfrm>
            <a:off x="7600785" y="4143602"/>
            <a:ext cx="1416492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3 158 850,74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A74371E-DE38-4AD7-9134-E23496AE6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1" y="-3345"/>
            <a:ext cx="3568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E430599-A3F6-4CCD-B39C-B55BAC44FBD7}"/>
              </a:ext>
            </a:extLst>
          </p:cNvPr>
          <p:cNvSpPr txBox="1"/>
          <p:nvPr/>
        </p:nvSpPr>
        <p:spPr>
          <a:xfrm>
            <a:off x="6032175" y="6329528"/>
            <a:ext cx="3111825" cy="46166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направленные на ЖКХ исполнены на 71,14</a:t>
            </a:r>
            <a:r>
              <a:rPr lang="ru-RU" sz="1200" b="1" dirty="0">
                <a:latin typeface="Candara" panose="020E0502030303020204" pitchFamily="34" charset="0"/>
              </a:rPr>
              <a:t>% </a:t>
            </a:r>
            <a:r>
              <a:rPr lang="ru-RU" sz="1200" dirty="0">
                <a:latin typeface="Candara" panose="020E0502030303020204" pitchFamily="34" charset="0"/>
              </a:rPr>
              <a:t>в сумме</a:t>
            </a:r>
            <a:endParaRPr lang="ru-RU" sz="1200" b="1" dirty="0">
              <a:latin typeface="Candara" panose="020E0502030303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65DCC7-05F5-438B-A426-F04722423B7B}"/>
              </a:ext>
            </a:extLst>
          </p:cNvPr>
          <p:cNvSpPr/>
          <p:nvPr/>
        </p:nvSpPr>
        <p:spPr>
          <a:xfrm>
            <a:off x="5529871" y="2017330"/>
            <a:ext cx="3387402" cy="52322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andara" panose="020E0502030303020204" pitchFamily="34" charset="0"/>
              </a:rPr>
              <a:t>Возмещение части затрат, связанных с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 предоставлением населению услуг бани</a:t>
            </a:r>
            <a:endParaRPr lang="ru-RU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265ED-8F7E-412A-B9E9-A3E734E494E9}"/>
              </a:ext>
            </a:extLst>
          </p:cNvPr>
          <p:cNvSpPr txBox="1"/>
          <p:nvPr/>
        </p:nvSpPr>
        <p:spPr>
          <a:xfrm>
            <a:off x="7877157" y="2487432"/>
            <a:ext cx="1177708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7 108 549,28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5F06A82-DF2F-4764-B24A-869D91A94C96}"/>
              </a:ext>
            </a:extLst>
          </p:cNvPr>
          <p:cNvSpPr/>
          <p:nvPr/>
        </p:nvSpPr>
        <p:spPr>
          <a:xfrm>
            <a:off x="-26506" y="1780430"/>
            <a:ext cx="5418784" cy="5157192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FE2473-E577-4F1D-AC84-68BA455D6D79}"/>
              </a:ext>
            </a:extLst>
          </p:cNvPr>
          <p:cNvSpPr/>
          <p:nvPr/>
        </p:nvSpPr>
        <p:spPr>
          <a:xfrm>
            <a:off x="89135" y="1950210"/>
            <a:ext cx="5155403" cy="418576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Мероприятия в области благоустройства: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Расходы на озеленение, обеспечение чистоты и порядка 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населенных пунктах поселения.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Устройство зимнего новогоднего городка в с. Хатанга.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Содержание хоккейной площадки.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Доставка газонного ограждения.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Приобретение и доставка газонного ограждения на благоустройство мест общего пользования (Стела воинам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погибшим в ВОВ 1941 -1945гг., расположенная в с. Хатанга,</a:t>
            </a:r>
          </a:p>
          <a:p>
            <a:r>
              <a:rPr lang="ru-RU" sz="1400" dirty="0">
                <a:latin typeface="Candara" panose="020E0502030303020204" pitchFamily="34" charset="0"/>
              </a:rPr>
              <a:t>ул. Аэропортовская, 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Ремонт сетей электроснабжения в с. Хатанга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протяженностью 1,8 км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Благоустройство общественных пространств - разработка ПСД (единой концепции по благоустройству с. Хатанга)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latin typeface="Candara" panose="020E0502030303020204" pitchFamily="34" charset="0"/>
              </a:rPr>
              <a:t>Берегоукрепление</a:t>
            </a:r>
            <a:r>
              <a:rPr lang="ru-RU" sz="1400" dirty="0">
                <a:latin typeface="Candara" panose="020E0502030303020204" pitchFamily="34" charset="0"/>
              </a:rPr>
              <a:t> р. Хатанга в с. Хатанга - разработка ПСД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Ремонт стелы  ВОВ, установка ограждений,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устройство пешеходных дорожек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Приобретение и доставка дорожных ограждений 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ndara" panose="020E0502030303020204" pitchFamily="34" charset="0"/>
              </a:rPr>
              <a:t>село Хатанга Красноярского края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0E31D8-4F03-4738-A748-E8476ABE0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0"/>
            <a:ext cx="9144000" cy="18002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B05CE8-CEE7-401E-9F28-58DD7CC3A11B}"/>
              </a:ext>
            </a:extLst>
          </p:cNvPr>
          <p:cNvSpPr txBox="1"/>
          <p:nvPr/>
        </p:nvSpPr>
        <p:spPr>
          <a:xfrm>
            <a:off x="4572000" y="6483416"/>
            <a:ext cx="1537748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118 486 570,06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2281A0-FD05-4E33-A51D-4A1C07BCE3FA}"/>
              </a:ext>
            </a:extLst>
          </p:cNvPr>
          <p:cNvSpPr txBox="1"/>
          <p:nvPr/>
        </p:nvSpPr>
        <p:spPr>
          <a:xfrm>
            <a:off x="3359125" y="5997974"/>
            <a:ext cx="1321179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37 646 968,64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46D012A-344F-481E-8F74-1B3F55302FBF}"/>
              </a:ext>
            </a:extLst>
          </p:cNvPr>
          <p:cNvSpPr/>
          <p:nvPr/>
        </p:nvSpPr>
        <p:spPr>
          <a:xfrm>
            <a:off x="5529870" y="3389759"/>
            <a:ext cx="3387403" cy="5232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Приобретение специальной техники для содержания улично-дорожной сети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676FFE-9328-4D76-9C14-B3F73D0F6345}"/>
              </a:ext>
            </a:extLst>
          </p:cNvPr>
          <p:cNvSpPr txBox="1"/>
          <p:nvPr/>
        </p:nvSpPr>
        <p:spPr>
          <a:xfrm>
            <a:off x="7638373" y="3862363"/>
            <a:ext cx="1416492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5 000 831,08</a:t>
            </a:r>
          </a:p>
        </p:txBody>
      </p:sp>
    </p:spTree>
    <p:extLst>
      <p:ext uri="{BB962C8B-B14F-4D97-AF65-F5344CB8AC3E}">
        <p14:creationId xmlns:p14="http://schemas.microsoft.com/office/powerpoint/2010/main" val="229890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AB18AD-5F4E-4F0A-AA8C-58D7DC919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6" y="0"/>
            <a:ext cx="9247791" cy="68580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9A8EDEF-E94C-46D2-9F2B-A0DD158C4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4581128"/>
            <a:ext cx="37444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Дата образования: с. Хатанга образовано в 1626 году.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Хатангский район образован 10 февраля 1927 года.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С 01.01.2006 года район получил статус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МО «Сельское поселение Хатанга»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623EE5-7B36-4F30-BB2D-8C7E7E7A4AF0}"/>
              </a:ext>
            </a:extLst>
          </p:cNvPr>
          <p:cNvSpPr/>
          <p:nvPr/>
        </p:nvSpPr>
        <p:spPr>
          <a:xfrm>
            <a:off x="467544" y="2060848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sz="1100" dirty="0">
              <a:solidFill>
                <a:srgbClr val="C19E9A"/>
              </a:solidFill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Субъект РФ: Красноярский край</a:t>
            </a: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Район: Таймырский Долгано-Ненецкий</a:t>
            </a: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Административный центр: с. Хатанга</a:t>
            </a:r>
          </a:p>
          <a:p>
            <a:pPr algn="just">
              <a:spcBef>
                <a:spcPct val="0"/>
              </a:spcBef>
            </a:pPr>
            <a:endParaRPr lang="ru-RU" altLang="ru-RU" sz="1100" dirty="0">
              <a:solidFill>
                <a:srgbClr val="C19E9A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D0F650-556C-480F-8E30-89838120F3C9}"/>
              </a:ext>
            </a:extLst>
          </p:cNvPr>
          <p:cNvSpPr/>
          <p:nvPr/>
        </p:nvSpPr>
        <p:spPr>
          <a:xfrm>
            <a:off x="1403648" y="5877272"/>
            <a:ext cx="23042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Плотность населения: 0,01 чел/км2</a:t>
            </a: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Площадь: 336,4 тыс. км2</a:t>
            </a: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(38,2% территории района)</a:t>
            </a: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Часовой пояс:  МСК +4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C9139323-1608-4827-B8F5-ED76160B1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5707994"/>
            <a:ext cx="374441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с. Хатанга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Сындасско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Новорыбная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Хета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Катырык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18AACD2E-3BC7-4EA5-A08E-EE93B7245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5868844"/>
            <a:ext cx="1216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Кресты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Новая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Попигай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п. Жданиха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8FAC1F-2720-426E-9298-9F90903C2750}"/>
              </a:ext>
            </a:extLst>
          </p:cNvPr>
          <p:cNvSpPr/>
          <p:nvPr/>
        </p:nvSpPr>
        <p:spPr>
          <a:xfrm>
            <a:off x="5148064" y="5429803"/>
            <a:ext cx="22060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rgbClr val="C19E9A"/>
                </a:solidFill>
                <a:latin typeface="Candara" panose="020E0502030303020204" pitchFamily="34" charset="0"/>
              </a:rPr>
              <a:t>Включает: 9 населенных пунктов</a:t>
            </a:r>
          </a:p>
        </p:txBody>
      </p:sp>
    </p:spTree>
    <p:extLst>
      <p:ext uri="{BB962C8B-B14F-4D97-AF65-F5344CB8AC3E}">
        <p14:creationId xmlns:p14="http://schemas.microsoft.com/office/powerpoint/2010/main" val="3803162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94135A-018D-4E51-94FE-917376E73816}"/>
              </a:ext>
            </a:extLst>
          </p:cNvPr>
          <p:cNvSpPr txBox="1"/>
          <p:nvPr/>
        </p:nvSpPr>
        <p:spPr>
          <a:xfrm>
            <a:off x="5724128" y="6058977"/>
            <a:ext cx="3419871" cy="46166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направленные на охрану окружающей среды исполнены на </a:t>
            </a:r>
            <a:r>
              <a:rPr lang="ru-RU" sz="1200" b="1" dirty="0">
                <a:latin typeface="Candara" panose="020E0502030303020204" pitchFamily="34" charset="0"/>
              </a:rPr>
              <a:t>100,00 % </a:t>
            </a:r>
            <a:r>
              <a:rPr lang="ru-RU" sz="1200" dirty="0">
                <a:latin typeface="Candara" panose="020E0502030303020204" pitchFamily="34" charset="0"/>
              </a:rPr>
              <a:t>в сумме</a:t>
            </a:r>
            <a:endParaRPr lang="ru-RU" sz="1200" b="1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B8916-BC2A-4C38-A6FE-60404A0D1D95}"/>
              </a:ext>
            </a:extLst>
          </p:cNvPr>
          <p:cNvSpPr txBox="1"/>
          <p:nvPr/>
        </p:nvSpPr>
        <p:spPr>
          <a:xfrm>
            <a:off x="4980968" y="6366753"/>
            <a:ext cx="1303754" cy="30777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7 308,00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B6C63E-2E31-438A-8EC9-3277AFDBE1BA}"/>
              </a:ext>
            </a:extLst>
          </p:cNvPr>
          <p:cNvSpPr/>
          <p:nvPr/>
        </p:nvSpPr>
        <p:spPr>
          <a:xfrm>
            <a:off x="179511" y="2952981"/>
            <a:ext cx="6552729" cy="584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ndara" panose="020E0502030303020204" pitchFamily="34" charset="0"/>
              </a:rPr>
              <a:t>Проведение лабораторных исследований проб почвы с гигиенической оценкой результатов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48F25-6AD7-4595-AB61-38BA868C4F1D}"/>
              </a:ext>
            </a:extLst>
          </p:cNvPr>
          <p:cNvSpPr txBox="1"/>
          <p:nvPr/>
        </p:nvSpPr>
        <p:spPr>
          <a:xfrm>
            <a:off x="5103942" y="3429000"/>
            <a:ext cx="1303754" cy="30777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7 308,00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F64F7D-457B-4441-9E1E-5DB7A870E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72"/>
            <a:ext cx="3059832" cy="2741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076B4B-629E-4C96-B447-58267B10C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3347864" cy="2734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271DDA-F86B-48C0-AF05-0CB7BDDEF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0"/>
            <a:ext cx="2856624" cy="27348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497003-F8B1-45B2-9FAB-EDA0F142CD39}"/>
              </a:ext>
            </a:extLst>
          </p:cNvPr>
          <p:cNvSpPr/>
          <p:nvPr/>
        </p:nvSpPr>
        <p:spPr>
          <a:xfrm>
            <a:off x="1247784" y="742043"/>
            <a:ext cx="6480720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7FDF5-0A51-418F-8503-A9DF40990C8D}"/>
              </a:ext>
            </a:extLst>
          </p:cNvPr>
          <p:cNvSpPr txBox="1"/>
          <p:nvPr/>
        </p:nvSpPr>
        <p:spPr>
          <a:xfrm>
            <a:off x="2001876" y="1364168"/>
            <a:ext cx="5352985" cy="51114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Охрана окружающей среды</a:t>
            </a:r>
          </a:p>
        </p:txBody>
      </p:sp>
    </p:spTree>
    <p:extLst>
      <p:ext uri="{BB962C8B-B14F-4D97-AF65-F5344CB8AC3E}">
        <p14:creationId xmlns:p14="http://schemas.microsoft.com/office/powerpoint/2010/main" val="197009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531FDF-952B-43FC-9EAE-8A197259D6AF}"/>
              </a:ext>
            </a:extLst>
          </p:cNvPr>
          <p:cNvSpPr txBox="1"/>
          <p:nvPr/>
        </p:nvSpPr>
        <p:spPr>
          <a:xfrm>
            <a:off x="5819682" y="5978882"/>
            <a:ext cx="3275855" cy="64633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направленные на дополнительное</a:t>
            </a:r>
          </a:p>
          <a:p>
            <a:pPr algn="r"/>
            <a:r>
              <a:rPr lang="ru-RU" sz="1200" dirty="0">
                <a:latin typeface="Candara" panose="020E0502030303020204" pitchFamily="34" charset="0"/>
              </a:rPr>
              <a:t> образование исполнены </a:t>
            </a:r>
          </a:p>
          <a:p>
            <a:pPr algn="r"/>
            <a:r>
              <a:rPr lang="ru-RU" sz="1200" dirty="0">
                <a:latin typeface="Candara" panose="020E0502030303020204" pitchFamily="34" charset="0"/>
              </a:rPr>
              <a:t>на </a:t>
            </a:r>
            <a:r>
              <a:rPr lang="ru-RU" sz="1200" b="1" dirty="0">
                <a:latin typeface="Candara" panose="020E0502030303020204" pitchFamily="34" charset="0"/>
              </a:rPr>
              <a:t>100,00 % </a:t>
            </a:r>
            <a:r>
              <a:rPr lang="ru-RU" sz="1200" dirty="0">
                <a:latin typeface="Candara" panose="020E0502030303020204" pitchFamily="34" charset="0"/>
              </a:rPr>
              <a:t>в сумме</a:t>
            </a:r>
            <a:endParaRPr lang="ru-RU" sz="1200" b="1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43343-74AA-43F8-98F0-22B3E67DBDC1}"/>
              </a:ext>
            </a:extLst>
          </p:cNvPr>
          <p:cNvSpPr txBox="1"/>
          <p:nvPr/>
        </p:nvSpPr>
        <p:spPr>
          <a:xfrm>
            <a:off x="5299584" y="6471324"/>
            <a:ext cx="1303754" cy="30777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29 124 191,95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F0B49-63C2-45EA-B835-C474F7CF9B14}"/>
              </a:ext>
            </a:extLst>
          </p:cNvPr>
          <p:cNvSpPr txBox="1"/>
          <p:nvPr/>
        </p:nvSpPr>
        <p:spPr>
          <a:xfrm>
            <a:off x="4625738" y="3512426"/>
            <a:ext cx="4584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Candara" panose="020E0502030303020204" pitchFamily="34" charset="0"/>
              </a:rPr>
              <a:t>В 2023 году школу окончили 14 выпускников, 4 учащихся получили свидетельства «с отличием».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В настоящее время 7 выпускников ДШИ обучаются в </a:t>
            </a:r>
          </a:p>
          <a:p>
            <a:pPr algn="just"/>
            <a:r>
              <a:rPr lang="ru-RU" sz="1400" dirty="0">
                <a:latin typeface="Candara" panose="020E0502030303020204" pitchFamily="34" charset="0"/>
              </a:rPr>
              <a:t>профессиональных учебных заведениях.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2A7A49B-2EDE-4ED0-BB00-10F33362A940}"/>
              </a:ext>
            </a:extLst>
          </p:cNvPr>
          <p:cNvSpPr/>
          <p:nvPr/>
        </p:nvSpPr>
        <p:spPr>
          <a:xfrm>
            <a:off x="4716016" y="4816723"/>
            <a:ext cx="4379521" cy="7386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В период подготовки к новому учебному году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проведен косметический ремонт учебных кабинетов на сумму </a:t>
            </a:r>
            <a:endParaRPr lang="ru-RU" sz="1400" dirty="0">
              <a:latin typeface="Candara" panose="020E0502030303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541BE5B-868C-475B-843F-54CD70DA520C}"/>
              </a:ext>
            </a:extLst>
          </p:cNvPr>
          <p:cNvSpPr/>
          <p:nvPr/>
        </p:nvSpPr>
        <p:spPr>
          <a:xfrm>
            <a:off x="7561435" y="5386110"/>
            <a:ext cx="1444626" cy="338554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>
                <a:latin typeface="Candara" panose="020E0502030303020204" pitchFamily="34" charset="0"/>
                <a:ea typeface="Times New Roman" panose="02020603050405020304" pitchFamily="18" charset="0"/>
              </a:rPr>
              <a:t>142 171,89 руб.</a:t>
            </a:r>
            <a:endParaRPr lang="ru-RU" sz="1600" b="1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C2A0FC5-278D-4963-88AF-2FE797D0D289}"/>
              </a:ext>
            </a:extLst>
          </p:cNvPr>
          <p:cNvSpPr/>
          <p:nvPr/>
        </p:nvSpPr>
        <p:spPr>
          <a:xfrm>
            <a:off x="4593185" y="234149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По отделениям: фортепиано - 24 чел.; народные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инструменты - 31 чел.; хоровое отделение - 21 чел.;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хореографическое отделение - 61 чел.; художественное отделение - 40 чел.</a:t>
            </a:r>
            <a:endParaRPr lang="ru-RU" sz="14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2C8C703-DD86-4AC1-8E07-D8F6D1A32A70}"/>
              </a:ext>
            </a:extLst>
          </p:cNvPr>
          <p:cNvSpPr/>
          <p:nvPr/>
        </p:nvSpPr>
        <p:spPr>
          <a:xfrm>
            <a:off x="-16303" y="2180798"/>
            <a:ext cx="4526899" cy="4677202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7792DD9-E14D-4997-A58C-8B64C4C95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78893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7A194A4-BDB9-4CC2-BDBC-23DB70EC1467}"/>
              </a:ext>
            </a:extLst>
          </p:cNvPr>
          <p:cNvSpPr/>
          <p:nvPr/>
        </p:nvSpPr>
        <p:spPr>
          <a:xfrm>
            <a:off x="2123727" y="174852"/>
            <a:ext cx="5531649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F7FFC3-85FA-42D6-8E20-32350CF0D87D}"/>
              </a:ext>
            </a:extLst>
          </p:cNvPr>
          <p:cNvSpPr txBox="1"/>
          <p:nvPr/>
        </p:nvSpPr>
        <p:spPr>
          <a:xfrm>
            <a:off x="3359068" y="791469"/>
            <a:ext cx="3060968" cy="51114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Образование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0186B9-0968-4531-AB9A-8780017F5334}"/>
              </a:ext>
            </a:extLst>
          </p:cNvPr>
          <p:cNvSpPr txBox="1"/>
          <p:nvPr/>
        </p:nvSpPr>
        <p:spPr>
          <a:xfrm>
            <a:off x="0" y="2211685"/>
            <a:ext cx="41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Candara" panose="020E0502030303020204" pitchFamily="34" charset="0"/>
              </a:rPr>
              <a:t>МКУ ДО «Детская школа искусств» осуществляет функции дополнительного образования. 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59F11FD-B7DD-49F4-954A-39DAA99CEB43}"/>
              </a:ext>
            </a:extLst>
          </p:cNvPr>
          <p:cNvSpPr/>
          <p:nvPr/>
        </p:nvSpPr>
        <p:spPr>
          <a:xfrm>
            <a:off x="19499" y="34290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отчетный 2023 год проведено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 культурно-просветительских мероприятия, принято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27 мероприятиях.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30ACCDF-6F01-48CB-B2D7-59BCBC2A0372}"/>
              </a:ext>
            </a:extLst>
          </p:cNvPr>
          <p:cNvSpPr/>
          <p:nvPr/>
        </p:nvSpPr>
        <p:spPr>
          <a:xfrm>
            <a:off x="-16303" y="441710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В школе созданы комфортные условия для организации образовательного процесса: имеются 11 учебных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кабинетов, оборудованных школьной возрастной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мебелью для групповых и индивидуальных занятий;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занятия хореографического отделения проходят в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хореографическом классе, оборудованном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гимнастическими станками и зеркалами, также в классе установлены теплые полы. Холл школы облагорожен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живыми цветами, установлены диваны для отдыха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детей и их родителей.</a:t>
            </a:r>
            <a:endParaRPr lang="ru-RU" sz="1400" dirty="0">
              <a:latin typeface="Candara" panose="020E0502030303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2CD48B-BC22-46F4-8B20-8BFB9F79BEF7}"/>
              </a:ext>
            </a:extLst>
          </p:cNvPr>
          <p:cNvSpPr/>
          <p:nvPr/>
        </p:nvSpPr>
        <p:spPr>
          <a:xfrm>
            <a:off x="19499" y="27513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andara" panose="020E0502030303020204" pitchFamily="34" charset="0"/>
              </a:rPr>
              <a:t>Количество учащихся в 2023 году составило </a:t>
            </a:r>
            <a:r>
              <a:rPr lang="ru-RU" sz="1400" b="1" dirty="0">
                <a:latin typeface="Candara" panose="020E0502030303020204" pitchFamily="34" charset="0"/>
              </a:rPr>
              <a:t>177 чел</a:t>
            </a:r>
            <a:r>
              <a:rPr lang="ru-RU" sz="1400" dirty="0"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1322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B32D17-2E49-4547-B670-AC264D0B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47"/>
            <a:ext cx="9144000" cy="27128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3F0C45F-87FC-4CD9-B878-180DD321941E}"/>
              </a:ext>
            </a:extLst>
          </p:cNvPr>
          <p:cNvSpPr/>
          <p:nvPr/>
        </p:nvSpPr>
        <p:spPr>
          <a:xfrm>
            <a:off x="1475656" y="693930"/>
            <a:ext cx="6480720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5D4AF-7E2F-4C0A-9614-1BFAC727C76E}"/>
              </a:ext>
            </a:extLst>
          </p:cNvPr>
          <p:cNvSpPr txBox="1"/>
          <p:nvPr/>
        </p:nvSpPr>
        <p:spPr>
          <a:xfrm>
            <a:off x="2218297" y="1459565"/>
            <a:ext cx="5118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Культура, кинематография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0EA4D5A-76F3-4445-A4D1-AF3ADF3C7811}"/>
              </a:ext>
            </a:extLst>
          </p:cNvPr>
          <p:cNvSpPr/>
          <p:nvPr/>
        </p:nvSpPr>
        <p:spPr>
          <a:xfrm>
            <a:off x="-2156" y="2673291"/>
            <a:ext cx="4718172" cy="4195502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91A5B4E-F749-4447-A459-5486FBF8D9B6}"/>
              </a:ext>
            </a:extLst>
          </p:cNvPr>
          <p:cNvSpPr/>
          <p:nvPr/>
        </p:nvSpPr>
        <p:spPr>
          <a:xfrm>
            <a:off x="4669048" y="2712713"/>
            <a:ext cx="4521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За отчетный период проведено 1 738 массовых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мероприятий (количество участников мероприятий – 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86 207 чел. при плане, установленном в муниципальном задании - 75 200 чел.) из них:</a:t>
            </a:r>
            <a:endParaRPr lang="ru-RU" sz="1400" dirty="0">
              <a:latin typeface="Candara" panose="020E0502030303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B22B1C0-EDCB-422D-8FB3-5A5DBC34B8C9}"/>
              </a:ext>
            </a:extLst>
          </p:cNvPr>
          <p:cNvSpPr/>
          <p:nvPr/>
        </p:nvSpPr>
        <p:spPr>
          <a:xfrm>
            <a:off x="4742264" y="3812415"/>
            <a:ext cx="25783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- клубных вечеров – 767;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- дискотек-113;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-  праздников, обрядов - 106;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- концертов, спектаклей - 121;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- выставки – 344;</a:t>
            </a:r>
          </a:p>
          <a:p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- прочие мероприятия – 287.</a:t>
            </a:r>
            <a:endParaRPr lang="ru-RU" sz="1400" dirty="0">
              <a:latin typeface="Candara" panose="020E0502030303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A677F9E-6115-402D-90D0-B48C5A1C2725}"/>
              </a:ext>
            </a:extLst>
          </p:cNvPr>
          <p:cNvSpPr/>
          <p:nvPr/>
        </p:nvSpPr>
        <p:spPr>
          <a:xfrm>
            <a:off x="-10473" y="2735198"/>
            <a:ext cx="47181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отчетный период были выполнены ремонтные работы, такие как:</a:t>
            </a:r>
          </a:p>
          <a:p>
            <a:pPr algn="just">
              <a:spcAft>
                <a:spcPts val="0"/>
              </a:spcAft>
            </a:pPr>
            <a:endParaRPr lang="ru-RU" sz="1400" dirty="0"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Текущий ремонт в здании Сельского дома культуры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Сындасско;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Ремонтные работы по установке оконных блоков;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Сантехнические работы Спортивного зала;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Работы по замене и утеплению теплового спутника под зданием Дома культуры с. Хатанга;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Работы по устранению неполадок отопительной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системы в сельском доме культуры п. Новая;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Работы по монтажу электрического силового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распределительного щита в Доме культуры с. Хатанга;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Промывка и опрессовка системы отопления Дома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с. Хатанга;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Ремонтные работы в здании Спортивного зала.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7DCFBD-263A-438E-8A63-40A32676B53A}"/>
              </a:ext>
            </a:extLst>
          </p:cNvPr>
          <p:cNvSpPr txBox="1"/>
          <p:nvPr/>
        </p:nvSpPr>
        <p:spPr>
          <a:xfrm>
            <a:off x="6019492" y="6208699"/>
            <a:ext cx="3111825" cy="64633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направленные на деятельность в области культуры исполнены на </a:t>
            </a:r>
            <a:r>
              <a:rPr lang="ru-RU" sz="1200" b="1" dirty="0">
                <a:latin typeface="Candara" panose="020E0502030303020204" pitchFamily="34" charset="0"/>
              </a:rPr>
              <a:t>100,00% </a:t>
            </a:r>
            <a:r>
              <a:rPr lang="ru-RU" sz="1200" dirty="0">
                <a:latin typeface="Candara" panose="020E0502030303020204" pitchFamily="34" charset="0"/>
              </a:rPr>
              <a:t>в сумме</a:t>
            </a:r>
            <a:endParaRPr lang="ru-RU" sz="1200" b="1" dirty="0">
              <a:latin typeface="Candara" panose="020E05020303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3B1833-B9FC-4263-BD8E-4F8C72DF11EF}"/>
              </a:ext>
            </a:extLst>
          </p:cNvPr>
          <p:cNvSpPr txBox="1"/>
          <p:nvPr/>
        </p:nvSpPr>
        <p:spPr>
          <a:xfrm>
            <a:off x="4777652" y="6534155"/>
            <a:ext cx="1303754" cy="30777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andara" panose="020E0502030303020204" pitchFamily="34" charset="0"/>
              </a:rPr>
              <a:t>221 750 631,00</a:t>
            </a:r>
          </a:p>
        </p:txBody>
      </p:sp>
    </p:spTree>
    <p:extLst>
      <p:ext uri="{BB962C8B-B14F-4D97-AF65-F5344CB8AC3E}">
        <p14:creationId xmlns:p14="http://schemas.microsoft.com/office/powerpoint/2010/main" val="79420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5B6966A-A74E-43AA-BD8C-B952166C352E}"/>
              </a:ext>
            </a:extLst>
          </p:cNvPr>
          <p:cNvSpPr/>
          <p:nvPr/>
        </p:nvSpPr>
        <p:spPr>
          <a:xfrm>
            <a:off x="3227656" y="0"/>
            <a:ext cx="5909448" cy="1556792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3E4C8-EFCF-49FD-9C51-2575F9921186}"/>
              </a:ext>
            </a:extLst>
          </p:cNvPr>
          <p:cNvSpPr txBox="1"/>
          <p:nvPr/>
        </p:nvSpPr>
        <p:spPr>
          <a:xfrm>
            <a:off x="3236532" y="312789"/>
            <a:ext cx="570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Физическая культура и</a:t>
            </a:r>
          </a:p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спорт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4713CB-B0D9-4DD4-8F8D-A9FCF0C8FCF6}"/>
              </a:ext>
            </a:extLst>
          </p:cNvPr>
          <p:cNvSpPr/>
          <p:nvPr/>
        </p:nvSpPr>
        <p:spPr>
          <a:xfrm>
            <a:off x="3193764" y="5319509"/>
            <a:ext cx="5880835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Candara" panose="020E0502030303020204" pitchFamily="34" charset="0"/>
              </a:rPr>
              <a:t>В поселках поселения проводились спортивные мероприятия:</a:t>
            </a:r>
            <a:r>
              <a:rPr lang="ru-RU" sz="1200" dirty="0">
                <a:latin typeface="Candara" panose="020E0502030303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ndara" panose="020E0502030303020204" pitchFamily="34" charset="0"/>
              </a:rPr>
              <a:t>приуроченные ко Дню защитника отечества, Дню молодежи, Дню поселков.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87587B7-83B5-4119-876E-FC0DD0C18C5F}"/>
              </a:ext>
            </a:extLst>
          </p:cNvPr>
          <p:cNvSpPr/>
          <p:nvPr/>
        </p:nvSpPr>
        <p:spPr>
          <a:xfrm>
            <a:off x="3236532" y="1538491"/>
            <a:ext cx="5796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На территории сельского поселения Хатанга расположено 7 универсальных </a:t>
            </a:r>
          </a:p>
          <a:p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спортивных сооружений, из них 6 объектов находятся в селе Хатанга:</a:t>
            </a:r>
          </a:p>
          <a:p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 3  спортивных зала, 2 открытых спортивных плоскостных сооружений и 1 площадка для </a:t>
            </a:r>
            <a:r>
              <a:rPr lang="ru-RU" sz="1200" dirty="0" err="1">
                <a:latin typeface="Candara" panose="020E0502030303020204" pitchFamily="34" charset="0"/>
                <a:ea typeface="Times New Roman" panose="02020603050405020304" pitchFamily="18" charset="0"/>
              </a:rPr>
              <a:t>воркаута</a:t>
            </a:r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  <a:endParaRPr lang="ru-RU" sz="1200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58C189E-8B07-4AFD-BF52-91FCC6A5AD90}"/>
              </a:ext>
            </a:extLst>
          </p:cNvPr>
          <p:cNvSpPr/>
          <p:nvPr/>
        </p:nvSpPr>
        <p:spPr>
          <a:xfrm>
            <a:off x="3248378" y="2493963"/>
            <a:ext cx="608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В отчетном периоде в рамках реализации муниципальной программы </a:t>
            </a:r>
          </a:p>
          <a:p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"Развитие физической культуры и спорта на территории сельского поселения Хатанга" и осуществления основной деятельности учреждения было проведено около 30 </a:t>
            </a:r>
          </a:p>
          <a:p>
            <a:r>
              <a:rPr lang="ru-RU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мероприятий по физкультурно-массовой работе</a:t>
            </a:r>
            <a:endParaRPr lang="ru-RU" sz="12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2D2855F-98E1-4ECC-B5BA-228150FC55EA}"/>
              </a:ext>
            </a:extLst>
          </p:cNvPr>
          <p:cNvSpPr/>
          <p:nvPr/>
        </p:nvSpPr>
        <p:spPr>
          <a:xfrm>
            <a:off x="3248378" y="3449436"/>
            <a:ext cx="6084168" cy="166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ndara" panose="020E0502030303020204" pitchFamily="34" charset="0"/>
              </a:rPr>
              <a:t>Основные спортивные мероприятия: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ndara" panose="020E0502030303020204" pitchFamily="34" charset="0"/>
              </a:rPr>
              <a:t>-соревнования по настольному теннису,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200" dirty="0">
                <a:latin typeface="Candara" panose="020E0502030303020204" pitchFamily="34" charset="0"/>
              </a:rPr>
              <a:t>по волейболу среди мужских и женских команд;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200" dirty="0">
                <a:latin typeface="Candara" panose="020E0502030303020204" pitchFamily="34" charset="0"/>
              </a:rPr>
              <a:t>турниры по мини-футболу;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200" dirty="0">
                <a:latin typeface="Candara" panose="020E0502030303020204" pitchFamily="34" charset="0"/>
              </a:rPr>
              <a:t>командные спортивные состязания между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ndara" panose="020E0502030303020204" pitchFamily="34" charset="0"/>
              </a:rPr>
              <a:t>организациями;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200" dirty="0">
                <a:latin typeface="Candara" panose="020E0502030303020204" pitchFamily="34" charset="0"/>
              </a:rPr>
              <a:t>национальные игры (прыжки через нарты,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ndara" panose="020E0502030303020204" pitchFamily="34" charset="0"/>
              </a:rPr>
              <a:t>тройной прыжок, перетягивание палки) в честь Дня рыбака Дня оленевода.</a:t>
            </a:r>
            <a:endParaRPr lang="ru-RU" sz="1100" dirty="0"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04532F-EDEF-4FD4-BE87-D0D4B48ABFEB}"/>
              </a:ext>
            </a:extLst>
          </p:cNvPr>
          <p:cNvSpPr txBox="1"/>
          <p:nvPr/>
        </p:nvSpPr>
        <p:spPr>
          <a:xfrm>
            <a:off x="5880836" y="6077952"/>
            <a:ext cx="3236525" cy="64633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 осуществление деятельности по физической культуре и спорту</a:t>
            </a:r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dirty="0">
                <a:latin typeface="Candara" panose="020E0502030303020204" pitchFamily="34" charset="0"/>
              </a:rPr>
              <a:t>исполнены на </a:t>
            </a:r>
          </a:p>
          <a:p>
            <a:pPr algn="r"/>
            <a:r>
              <a:rPr lang="ru-RU" sz="1200" b="1" dirty="0">
                <a:latin typeface="Candara" panose="020E0502030303020204" pitchFamily="34" charset="0"/>
              </a:rPr>
              <a:t>100%, в сумме</a:t>
            </a:r>
            <a:endParaRPr lang="ru-RU" sz="1200" dirty="0">
              <a:latin typeface="Candara" panose="020E0502030303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1EF2DE9-0C29-455F-8B5E-ECC29A51D7F4}"/>
              </a:ext>
            </a:extLst>
          </p:cNvPr>
          <p:cNvSpPr/>
          <p:nvPr/>
        </p:nvSpPr>
        <p:spPr>
          <a:xfrm>
            <a:off x="4022017" y="6293053"/>
            <a:ext cx="1885453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1 977 450,00 руб. </a:t>
            </a: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C44B86-F85A-4A13-816E-223FE9A1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" y="0"/>
            <a:ext cx="3241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7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D0FC3D-E1E6-49D6-85E1-7060CB75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0416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7822D5-ED10-4F0A-A943-B5365456A995}"/>
              </a:ext>
            </a:extLst>
          </p:cNvPr>
          <p:cNvSpPr/>
          <p:nvPr/>
        </p:nvSpPr>
        <p:spPr>
          <a:xfrm>
            <a:off x="3330416" y="0"/>
            <a:ext cx="5813584" cy="1986293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FFF21-DF7A-4196-8B13-96ECA09F146B}"/>
              </a:ext>
            </a:extLst>
          </p:cNvPr>
          <p:cNvSpPr txBox="1"/>
          <p:nvPr/>
        </p:nvSpPr>
        <p:spPr>
          <a:xfrm>
            <a:off x="4103608" y="624318"/>
            <a:ext cx="4267200" cy="533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Социальная политика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05024-5C95-4DF5-BA3D-E557F9ECD9B6}"/>
              </a:ext>
            </a:extLst>
          </p:cNvPr>
          <p:cNvSpPr txBox="1"/>
          <p:nvPr/>
        </p:nvSpPr>
        <p:spPr>
          <a:xfrm>
            <a:off x="3491880" y="2276872"/>
            <a:ext cx="441960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Candara" panose="020E0502030303020204" pitchFamily="34" charset="0"/>
              </a:rPr>
              <a:t>Доплаты к пенсиям за выслугу лет</a:t>
            </a:r>
          </a:p>
          <a:p>
            <a:r>
              <a:rPr lang="ru-RU" sz="1400" dirty="0">
                <a:latin typeface="Candara" panose="020E0502030303020204" pitchFamily="34" charset="0"/>
              </a:rPr>
              <a:t> муниципальным служащим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0D691-4B79-4A69-88BB-031B8DBDE29A}"/>
              </a:ext>
            </a:extLst>
          </p:cNvPr>
          <p:cNvSpPr txBox="1"/>
          <p:nvPr/>
        </p:nvSpPr>
        <p:spPr>
          <a:xfrm>
            <a:off x="6876256" y="2570609"/>
            <a:ext cx="1779307" cy="33855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3 577 716,38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EDCA28-BE1E-4B8D-934F-0499A83E2EC2}"/>
              </a:ext>
            </a:extLst>
          </p:cNvPr>
          <p:cNvSpPr/>
          <p:nvPr/>
        </p:nvSpPr>
        <p:spPr>
          <a:xfrm>
            <a:off x="3463344" y="3164933"/>
            <a:ext cx="5547728" cy="138499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Candara" panose="020E0502030303020204" pitchFamily="34" charset="0"/>
              </a:rPr>
              <a:t>Пособия по социальной помощи населению в денежной форме</a:t>
            </a:r>
          </a:p>
          <a:p>
            <a:r>
              <a:rPr lang="ru-RU" sz="14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Адресная помощь пострадавшим при пожаре: </a:t>
            </a:r>
          </a:p>
          <a:p>
            <a:r>
              <a:rPr lang="ru-RU" sz="14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п</a:t>
            </a:r>
            <a:r>
              <a:rPr lang="ru-RU" sz="14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. Катырык – 50 000 руб. (1 пострадавший)</a:t>
            </a:r>
          </a:p>
          <a:p>
            <a:r>
              <a:rPr lang="ru-RU" sz="14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с. Хатанга – 30 000 руб. (2 пострадавших)</a:t>
            </a:r>
          </a:p>
          <a:p>
            <a:r>
              <a:rPr lang="ru-RU" sz="14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с. Новая – 20 000 руб. (1 пострадавший)</a:t>
            </a:r>
          </a:p>
          <a:p>
            <a:r>
              <a:rPr lang="ru-RU" sz="14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с. Попигай – 50 000 руб. (1 пострадавший)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01440-87CC-45D6-B700-D2E6B0C23433}"/>
              </a:ext>
            </a:extLst>
          </p:cNvPr>
          <p:cNvSpPr txBox="1"/>
          <p:nvPr/>
        </p:nvSpPr>
        <p:spPr>
          <a:xfrm>
            <a:off x="7352117" y="4358677"/>
            <a:ext cx="1595670" cy="33855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150 000,00 руб.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25AE31-8A09-42C9-8AE1-E812DE12FC9D}"/>
              </a:ext>
            </a:extLst>
          </p:cNvPr>
          <p:cNvSpPr/>
          <p:nvPr/>
        </p:nvSpPr>
        <p:spPr>
          <a:xfrm>
            <a:off x="3334525" y="5095916"/>
            <a:ext cx="5547727" cy="5232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ndara" panose="020E0502030303020204" pitchFamily="34" charset="0"/>
              </a:rPr>
              <a:t>Расходы на обеспечение мероприятий по переселению граждан из </a:t>
            </a:r>
          </a:p>
          <a:p>
            <a:r>
              <a:rPr lang="ru-RU" sz="1400" dirty="0">
                <a:latin typeface="Candara" panose="020E0502030303020204" pitchFamily="34" charset="0"/>
              </a:rPr>
              <a:t>аварийного жилищного фонда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DCD5C4-EEB4-4698-AE3B-E43A727622CD}"/>
              </a:ext>
            </a:extLst>
          </p:cNvPr>
          <p:cNvSpPr txBox="1"/>
          <p:nvPr/>
        </p:nvSpPr>
        <p:spPr>
          <a:xfrm>
            <a:off x="7260299" y="5519334"/>
            <a:ext cx="1779307" cy="33855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15 000 965,40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0F1C48-4730-49E0-AC8A-F618EF84B3D5}"/>
              </a:ext>
            </a:extLst>
          </p:cNvPr>
          <p:cNvSpPr txBox="1"/>
          <p:nvPr/>
        </p:nvSpPr>
        <p:spPr>
          <a:xfrm>
            <a:off x="5880836" y="6077952"/>
            <a:ext cx="3236525" cy="64633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Candara" panose="020E0502030303020204" pitchFamily="34" charset="0"/>
              </a:rPr>
              <a:t>Средства на осуществление деятельности по физической культуре и спорту</a:t>
            </a:r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dirty="0">
                <a:latin typeface="Candara" panose="020E0502030303020204" pitchFamily="34" charset="0"/>
              </a:rPr>
              <a:t>исполнены на </a:t>
            </a:r>
          </a:p>
          <a:p>
            <a:pPr algn="r"/>
            <a:r>
              <a:rPr lang="ru-RU" sz="1200" b="1" dirty="0">
                <a:latin typeface="Candara" panose="020E0502030303020204" pitchFamily="34" charset="0"/>
              </a:rPr>
              <a:t>100%, в сумме</a:t>
            </a:r>
            <a:endParaRPr lang="ru-RU" sz="1200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206E4C-52A7-4164-85ED-68EC917FB39B}"/>
              </a:ext>
            </a:extLst>
          </p:cNvPr>
          <p:cNvSpPr/>
          <p:nvPr/>
        </p:nvSpPr>
        <p:spPr>
          <a:xfrm>
            <a:off x="3995936" y="6360899"/>
            <a:ext cx="1963999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</a:rPr>
              <a:t>18 728 681,78 руб.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069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52A158-32B4-454F-982C-B820EF85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97951-8315-4C0B-BDB9-2A739F889DF8}"/>
              </a:ext>
            </a:extLst>
          </p:cNvPr>
          <p:cNvSpPr txBox="1"/>
          <p:nvPr/>
        </p:nvSpPr>
        <p:spPr>
          <a:xfrm>
            <a:off x="827584" y="5805264"/>
            <a:ext cx="7931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93701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15D53-93F0-4438-A9A3-94158B68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922"/>
            <a:ext cx="9144000" cy="56270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107CD4-033F-452D-8AE0-4D2F909774C3}"/>
              </a:ext>
            </a:extLst>
          </p:cNvPr>
          <p:cNvSpPr/>
          <p:nvPr/>
        </p:nvSpPr>
        <p:spPr>
          <a:xfrm>
            <a:off x="0" y="0"/>
            <a:ext cx="9144000" cy="1230923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608B9-C8CC-42C4-BE9D-99F84E06FF82}"/>
              </a:ext>
            </a:extLst>
          </p:cNvPr>
          <p:cNvSpPr txBox="1"/>
          <p:nvPr/>
        </p:nvSpPr>
        <p:spPr>
          <a:xfrm>
            <a:off x="107504" y="239207"/>
            <a:ext cx="620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Этническая Карта</a:t>
            </a:r>
          </a:p>
        </p:txBody>
      </p:sp>
    </p:spTree>
    <p:extLst>
      <p:ext uri="{BB962C8B-B14F-4D97-AF65-F5344CB8AC3E}">
        <p14:creationId xmlns:p14="http://schemas.microsoft.com/office/powerpoint/2010/main" val="421382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7BE914-1F0A-4D23-8064-72777FE9A454}"/>
              </a:ext>
            </a:extLst>
          </p:cNvPr>
          <p:cNvSpPr/>
          <p:nvPr/>
        </p:nvSpPr>
        <p:spPr>
          <a:xfrm>
            <a:off x="0" y="3666"/>
            <a:ext cx="4584179" cy="6854334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6AE10D-D6A0-4B7E-B004-9032FA08129C}"/>
              </a:ext>
            </a:extLst>
          </p:cNvPr>
          <p:cNvSpPr/>
          <p:nvPr/>
        </p:nvSpPr>
        <p:spPr>
          <a:xfrm>
            <a:off x="-205972" y="0"/>
            <a:ext cx="95803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Учреждения состоящие </a:t>
            </a:r>
          </a:p>
          <a:p>
            <a:pPr algn="ctr"/>
            <a:r>
              <a:rPr lang="ru-RU" sz="36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на бюджете поселения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AABD5-FCA6-45BA-BA54-91BE31553594}"/>
              </a:ext>
            </a:extLst>
          </p:cNvPr>
          <p:cNvSpPr txBox="1"/>
          <p:nvPr/>
        </p:nvSpPr>
        <p:spPr>
          <a:xfrm>
            <a:off x="27103" y="116067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E636E-6B14-4CCE-85D5-771D83F7E98B}"/>
              </a:ext>
            </a:extLst>
          </p:cNvPr>
          <p:cNvSpPr txBox="1"/>
          <p:nvPr/>
        </p:nvSpPr>
        <p:spPr>
          <a:xfrm>
            <a:off x="63837" y="1522121"/>
            <a:ext cx="393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Хатангский сельский Совет депутатов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98DE3-0C5E-44EB-84CE-43B532428C11}"/>
              </a:ext>
            </a:extLst>
          </p:cNvPr>
          <p:cNvSpPr txBox="1"/>
          <p:nvPr/>
        </p:nvSpPr>
        <p:spPr>
          <a:xfrm>
            <a:off x="18262" y="2351496"/>
            <a:ext cx="393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Администрация сельского поселения Хатанга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8DE7A-D7CD-44BE-A249-D81E6EE62706}"/>
              </a:ext>
            </a:extLst>
          </p:cNvPr>
          <p:cNvSpPr txBox="1"/>
          <p:nvPr/>
        </p:nvSpPr>
        <p:spPr>
          <a:xfrm>
            <a:off x="28178" y="3479498"/>
            <a:ext cx="418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Муниципальное казенное учреждение «Центр по обеспечению деятельности муниципальных учреждений сельского поселения Хатанга»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07109-7259-41F6-BDF5-1187898BD711}"/>
              </a:ext>
            </a:extLst>
          </p:cNvPr>
          <p:cNvSpPr txBox="1"/>
          <p:nvPr/>
        </p:nvSpPr>
        <p:spPr>
          <a:xfrm>
            <a:off x="29766" y="5157191"/>
            <a:ext cx="418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Отдел по управлению муниципальным имуществом администрации сельского поселения Хатанга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C30C17-58C5-4CC9-BFB5-BF1C3A9A0941}"/>
              </a:ext>
            </a:extLst>
          </p:cNvPr>
          <p:cNvSpPr txBox="1"/>
          <p:nvPr/>
        </p:nvSpPr>
        <p:spPr>
          <a:xfrm>
            <a:off x="4991186" y="1452121"/>
            <a:ext cx="3967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Финансовый отдел администрации </a:t>
            </a:r>
          </a:p>
          <a:p>
            <a:r>
              <a:rPr lang="ru-RU" b="1" dirty="0">
                <a:solidFill>
                  <a:srgbClr val="002060"/>
                </a:solidFill>
              </a:rPr>
              <a:t>сельского поселения Хатанга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78DF8-4160-4788-8BA0-0DEC6E38274F}"/>
              </a:ext>
            </a:extLst>
          </p:cNvPr>
          <p:cNvSpPr txBox="1"/>
          <p:nvPr/>
        </p:nvSpPr>
        <p:spPr>
          <a:xfrm>
            <a:off x="4951412" y="2493313"/>
            <a:ext cx="4213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Муниципальное казенное учреждение дополнительного образования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«Детская школа искусств» </a:t>
            </a:r>
          </a:p>
          <a:p>
            <a:r>
              <a:rPr lang="ru-RU" b="1" dirty="0">
                <a:solidFill>
                  <a:srgbClr val="002060"/>
                </a:solidFill>
              </a:rPr>
              <a:t>сельского поселения Хатанга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A492D-EE3A-4D67-81A5-9DC7F7D66A08}"/>
              </a:ext>
            </a:extLst>
          </p:cNvPr>
          <p:cNvSpPr txBox="1"/>
          <p:nvPr/>
        </p:nvSpPr>
        <p:spPr>
          <a:xfrm>
            <a:off x="4991186" y="4172171"/>
            <a:ext cx="4059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Отдел культуры, молодежной политики и спорта администрации сельского </a:t>
            </a:r>
          </a:p>
          <a:p>
            <a:r>
              <a:rPr lang="ru-RU" b="1" dirty="0">
                <a:solidFill>
                  <a:srgbClr val="002060"/>
                </a:solidFill>
              </a:rPr>
              <a:t>поселения Хатанга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2A9330-433F-4956-8777-DF2F8820AA86}"/>
              </a:ext>
            </a:extLst>
          </p:cNvPr>
          <p:cNvSpPr txBox="1"/>
          <p:nvPr/>
        </p:nvSpPr>
        <p:spPr>
          <a:xfrm>
            <a:off x="5047903" y="5408434"/>
            <a:ext cx="4086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Муниципальное бюджетное учреждение культуры «Хатангский культурно-досуговый комплекс»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4900AB-2F33-4BD1-9693-7C9B77D65E72}"/>
              </a:ext>
            </a:extLst>
          </p:cNvPr>
          <p:cNvSpPr txBox="1"/>
          <p:nvPr/>
        </p:nvSpPr>
        <p:spPr>
          <a:xfrm>
            <a:off x="15999" y="483773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820C0-63BC-4F33-80E3-F46F2438382E}"/>
              </a:ext>
            </a:extLst>
          </p:cNvPr>
          <p:cNvSpPr txBox="1"/>
          <p:nvPr/>
        </p:nvSpPr>
        <p:spPr>
          <a:xfrm>
            <a:off x="27103" y="3154259"/>
            <a:ext cx="35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434C50-5689-4874-BCA5-ED761007F69C}"/>
              </a:ext>
            </a:extLst>
          </p:cNvPr>
          <p:cNvSpPr txBox="1"/>
          <p:nvPr/>
        </p:nvSpPr>
        <p:spPr>
          <a:xfrm>
            <a:off x="18262" y="204309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5DB69-B66F-42A4-9015-8377B12F7A7A}"/>
              </a:ext>
            </a:extLst>
          </p:cNvPr>
          <p:cNvSpPr txBox="1"/>
          <p:nvPr/>
        </p:nvSpPr>
        <p:spPr>
          <a:xfrm>
            <a:off x="5006080" y="117655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6FB0E8-A92B-4EAE-87A6-945E4B313673}"/>
              </a:ext>
            </a:extLst>
          </p:cNvPr>
          <p:cNvSpPr txBox="1"/>
          <p:nvPr/>
        </p:nvSpPr>
        <p:spPr>
          <a:xfrm>
            <a:off x="4991186" y="220764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6.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B0C1EB-C12E-4CF7-B161-7CC7D5C8ACFB}"/>
              </a:ext>
            </a:extLst>
          </p:cNvPr>
          <p:cNvSpPr txBox="1"/>
          <p:nvPr/>
        </p:nvSpPr>
        <p:spPr>
          <a:xfrm>
            <a:off x="5088767" y="3811263"/>
            <a:ext cx="35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7.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565A6E-F243-430A-9CB1-15F2EB8DA5CF}"/>
              </a:ext>
            </a:extLst>
          </p:cNvPr>
          <p:cNvSpPr txBox="1"/>
          <p:nvPr/>
        </p:nvSpPr>
        <p:spPr>
          <a:xfrm>
            <a:off x="5078543" y="509657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8.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0A9FD5-D64A-4C1F-A467-8D368EA14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95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46" y="1290062"/>
            <a:ext cx="714135" cy="89777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D37755-9A29-403E-9F9F-CC8806EC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615" y="3127591"/>
            <a:ext cx="734466" cy="92251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C4B81CC-618D-4F77-8380-BB9D6D74C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293" y="5426690"/>
            <a:ext cx="773264" cy="9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5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175088B-FAD6-4F44-8FFC-BFD7052771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058656"/>
              </p:ext>
            </p:extLst>
          </p:nvPr>
        </p:nvGraphicFramePr>
        <p:xfrm>
          <a:off x="-11807" y="1484784"/>
          <a:ext cx="9132710" cy="416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A00B335-0F43-4B6A-ABF1-7F5A5E748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80657"/>
              </p:ext>
            </p:extLst>
          </p:nvPr>
        </p:nvGraphicFramePr>
        <p:xfrm>
          <a:off x="683568" y="5805264"/>
          <a:ext cx="7497461" cy="961224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080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6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6600"/>
                          </a:solidFill>
                          <a:effectLst/>
                          <a:latin typeface="Candara" panose="020E0502030303020204" pitchFamily="34" charset="0"/>
                        </a:rPr>
                        <a:t>Доходы</a:t>
                      </a:r>
                      <a:endParaRPr lang="ru-RU" sz="1200" b="1" i="0" u="none" strike="noStrike" dirty="0">
                        <a:solidFill>
                          <a:srgbClr val="FF66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6600"/>
                          </a:solidFill>
                          <a:effectLst/>
                          <a:latin typeface="Candara" panose="020E0502030303020204" pitchFamily="34" charset="0"/>
                        </a:rPr>
                        <a:t>Расходы</a:t>
                      </a:r>
                      <a:endParaRPr lang="ru-RU" sz="1200" b="1" i="0" u="none" strike="noStrike" dirty="0">
                        <a:solidFill>
                          <a:srgbClr val="FF66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6600"/>
                          </a:solidFill>
                          <a:effectLst/>
                          <a:latin typeface="Candara" panose="020E0502030303020204" pitchFamily="34" charset="0"/>
                        </a:rPr>
                        <a:t>Дефицит</a:t>
                      </a:r>
                      <a:endParaRPr lang="ru-RU" sz="1200" b="1" i="0" u="none" strike="noStrike" dirty="0">
                        <a:solidFill>
                          <a:srgbClr val="FF66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FF6600"/>
                          </a:solidFill>
                          <a:effectLst/>
                          <a:latin typeface="Candara" panose="020E0502030303020204" pitchFamily="34" charset="0"/>
                        </a:rPr>
                        <a:t>Первоначальный бюджет</a:t>
                      </a:r>
                      <a:endParaRPr lang="ru-RU" sz="1200" b="1" i="0" u="none" strike="noStrike" dirty="0">
                        <a:solidFill>
                          <a:srgbClr val="FF66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626 025 580,92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636 025 580,92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10 000 000,00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rgbClr val="FF6600"/>
                          </a:solidFill>
                          <a:effectLst/>
                          <a:latin typeface="Candara" panose="020E0502030303020204" pitchFamily="34" charset="0"/>
                        </a:rPr>
                        <a:t>Утвержденный бюджет</a:t>
                      </a:r>
                      <a:endParaRPr lang="ru-RU" sz="1200" b="1" i="0" u="none" strike="noStrike" dirty="0">
                        <a:solidFill>
                          <a:srgbClr val="FF66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762 410 224,66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786 873 394,84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24 463 170,18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0DD520-EAC5-4608-BCEB-DD94E1859D9C}"/>
              </a:ext>
            </a:extLst>
          </p:cNvPr>
          <p:cNvSpPr/>
          <p:nvPr/>
        </p:nvSpPr>
        <p:spPr>
          <a:xfrm>
            <a:off x="0" y="0"/>
            <a:ext cx="9144000" cy="1230923"/>
          </a:xfrm>
          <a:prstGeom prst="rect">
            <a:avLst/>
          </a:prstGeom>
          <a:solidFill>
            <a:schemeClr val="tx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2914A1-E661-4054-A5A8-B2AEA990AE62}"/>
              </a:ext>
            </a:extLst>
          </p:cNvPr>
          <p:cNvSpPr/>
          <p:nvPr/>
        </p:nvSpPr>
        <p:spPr>
          <a:xfrm>
            <a:off x="-235603" y="25661"/>
            <a:ext cx="95803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Бюджет сельского поселения Хатанга</a:t>
            </a:r>
          </a:p>
          <a:p>
            <a:pPr algn="ctr"/>
            <a:r>
              <a:rPr lang="ru-RU" sz="36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на 2023 год</a:t>
            </a:r>
          </a:p>
        </p:txBody>
      </p:sp>
    </p:spTree>
    <p:extLst>
      <p:ext uri="{BB962C8B-B14F-4D97-AF65-F5344CB8AC3E}">
        <p14:creationId xmlns:p14="http://schemas.microsoft.com/office/powerpoint/2010/main" val="2667566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7994ED-2D4F-4CD5-9FFF-9099543A5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3578"/>
            <a:ext cx="9153525" cy="292852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19A8DE8-D96F-4734-A750-45C9A9DA5EA9}"/>
              </a:ext>
            </a:extLst>
          </p:cNvPr>
          <p:cNvSpPr/>
          <p:nvPr/>
        </p:nvSpPr>
        <p:spPr>
          <a:xfrm>
            <a:off x="1199964" y="908720"/>
            <a:ext cx="6840760" cy="2016224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4CE211-ECF2-4D74-8500-7A602EB437A9}"/>
              </a:ext>
            </a:extLst>
          </p:cNvPr>
          <p:cNvSpPr/>
          <p:nvPr/>
        </p:nvSpPr>
        <p:spPr>
          <a:xfrm>
            <a:off x="1146857" y="1039669"/>
            <a:ext cx="68407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Исполнение доходов и </a:t>
            </a:r>
          </a:p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расходов бюджета поселения </a:t>
            </a:r>
          </a:p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за 2023 год</a:t>
            </a:r>
          </a:p>
        </p:txBody>
      </p:sp>
      <p:graphicFrame>
        <p:nvGraphicFramePr>
          <p:cNvPr id="16" name="Объект 6">
            <a:extLst>
              <a:ext uri="{FF2B5EF4-FFF2-40B4-BE49-F238E27FC236}">
                <a16:creationId xmlns:a16="http://schemas.microsoft.com/office/drawing/2014/main" id="{FDC400EA-B40D-4DA6-BEAF-BA5E57DDC4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094764"/>
              </p:ext>
            </p:extLst>
          </p:nvPr>
        </p:nvGraphicFramePr>
        <p:xfrm>
          <a:off x="155847" y="2969568"/>
          <a:ext cx="892899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3417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DA5F6E6D-A9ED-471F-B5D3-C84B8466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340" y="1770619"/>
            <a:ext cx="8203317" cy="5143500"/>
          </a:xfrm>
          <a:custGeom>
            <a:avLst/>
            <a:gdLst>
              <a:gd name="connsiteX0" fmla="*/ 1784518 w 10937756"/>
              <a:gd name="connsiteY0" fmla="*/ 0 h 6858000"/>
              <a:gd name="connsiteX1" fmla="*/ 9153238 w 10937756"/>
              <a:gd name="connsiteY1" fmla="*/ 0 h 6858000"/>
              <a:gd name="connsiteX2" fmla="*/ 9335959 w 10937756"/>
              <a:gd name="connsiteY2" fmla="*/ 174208 h 6858000"/>
              <a:gd name="connsiteX3" fmla="*/ 10937756 w 10937756"/>
              <a:gd name="connsiteY3" fmla="*/ 4041289 h 6858000"/>
              <a:gd name="connsiteX4" fmla="*/ 10277692 w 10937756"/>
              <a:gd name="connsiteY4" fmla="*/ 6648081 h 6858000"/>
              <a:gd name="connsiteX5" fmla="*/ 10156991 w 10937756"/>
              <a:gd name="connsiteY5" fmla="*/ 6858000 h 6858000"/>
              <a:gd name="connsiteX6" fmla="*/ 780765 w 10937756"/>
              <a:gd name="connsiteY6" fmla="*/ 6858000 h 6858000"/>
              <a:gd name="connsiteX7" fmla="*/ 660064 w 10937756"/>
              <a:gd name="connsiteY7" fmla="*/ 6648081 h 6858000"/>
              <a:gd name="connsiteX8" fmla="*/ 0 w 10937756"/>
              <a:gd name="connsiteY8" fmla="*/ 4041289 h 6858000"/>
              <a:gd name="connsiteX9" fmla="*/ 1601797 w 10937756"/>
              <a:gd name="connsiteY9" fmla="*/ 1742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37756" h="6858000">
                <a:moveTo>
                  <a:pt x="1784518" y="0"/>
                </a:moveTo>
                <a:lnTo>
                  <a:pt x="9153238" y="0"/>
                </a:lnTo>
                <a:lnTo>
                  <a:pt x="9335959" y="174208"/>
                </a:lnTo>
                <a:cubicBezTo>
                  <a:pt x="10325631" y="1163881"/>
                  <a:pt x="10937756" y="2531100"/>
                  <a:pt x="10937756" y="4041289"/>
                </a:cubicBezTo>
                <a:cubicBezTo>
                  <a:pt x="10937756" y="4985157"/>
                  <a:pt x="10698645" y="5873178"/>
                  <a:pt x="10277692" y="6648081"/>
                </a:cubicBezTo>
                <a:lnTo>
                  <a:pt x="10156991" y="6858000"/>
                </a:lnTo>
                <a:lnTo>
                  <a:pt x="780765" y="6858000"/>
                </a:lnTo>
                <a:lnTo>
                  <a:pt x="660064" y="6648081"/>
                </a:lnTo>
                <a:cubicBezTo>
                  <a:pt x="239111" y="5873178"/>
                  <a:pt x="0" y="4985157"/>
                  <a:pt x="0" y="4041289"/>
                </a:cubicBezTo>
                <a:cubicBezTo>
                  <a:pt x="0" y="2531100"/>
                  <a:pt x="612125" y="1163881"/>
                  <a:pt x="1601797" y="174208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9CD1768A-EC26-4C6A-A57C-E23005890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2996" y="3370472"/>
            <a:ext cx="1485000" cy="148500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A4F69744-BE77-4CA9-862A-54E574EE8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68814" y="4453564"/>
            <a:ext cx="1485000" cy="14850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D8B7D5AE-8D15-48A8-BF79-863756AB2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7625" y="2726926"/>
            <a:ext cx="1485000" cy="1485000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E26D681-9D60-4729-9BAF-8F1BC982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74387" y="2861961"/>
            <a:ext cx="3479006" cy="3479006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FD3B067-A626-42D5-A3BC-823CE088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64649" y="3551304"/>
            <a:ext cx="3132205" cy="21895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1D56577-55A5-4AC0-A86E-107F2E113581}"/>
              </a:ext>
            </a:extLst>
          </p:cNvPr>
          <p:cNvSpPr/>
          <p:nvPr/>
        </p:nvSpPr>
        <p:spPr>
          <a:xfrm>
            <a:off x="432233" y="2590204"/>
            <a:ext cx="1940377" cy="324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0D025E"/>
                </a:solidFill>
              </a:rPr>
              <a:t>13 646 132,54</a:t>
            </a:r>
            <a:br>
              <a:rPr lang="ru-RU" sz="1400" dirty="0">
                <a:solidFill>
                  <a:srgbClr val="0D025E"/>
                </a:solidFill>
              </a:rPr>
            </a:br>
            <a:endParaRPr lang="ru-RU" sz="1400" dirty="0">
              <a:solidFill>
                <a:srgbClr val="0D025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448265B-D934-4BC5-8F2B-2322214922F8}"/>
              </a:ext>
            </a:extLst>
          </p:cNvPr>
          <p:cNvSpPr/>
          <p:nvPr/>
        </p:nvSpPr>
        <p:spPr>
          <a:xfrm>
            <a:off x="1509055" y="3156799"/>
            <a:ext cx="1363642" cy="178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Налоговые доходы</a:t>
            </a:r>
            <a:b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267414-C32D-40FE-972B-255FF1A8576C}"/>
              </a:ext>
            </a:extLst>
          </p:cNvPr>
          <p:cNvSpPr/>
          <p:nvPr/>
        </p:nvSpPr>
        <p:spPr>
          <a:xfrm>
            <a:off x="3544938" y="4674639"/>
            <a:ext cx="2457963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rgbClr val="0D025E"/>
                </a:solidFill>
              </a:rPr>
              <a:t>748 182 743,88</a:t>
            </a:r>
            <a:br>
              <a:rPr lang="ru-RU" sz="2800" dirty="0">
                <a:solidFill>
                  <a:srgbClr val="0D025E"/>
                </a:solidFill>
              </a:rPr>
            </a:br>
            <a:endParaRPr lang="ru-RU" sz="2800" dirty="0">
              <a:solidFill>
                <a:srgbClr val="0D025E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28E41E6-B0BF-44BC-98F9-F8F486ABC7F1}"/>
              </a:ext>
            </a:extLst>
          </p:cNvPr>
          <p:cNvSpPr/>
          <p:nvPr/>
        </p:nvSpPr>
        <p:spPr>
          <a:xfrm>
            <a:off x="648100" y="4641622"/>
            <a:ext cx="2037195" cy="280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Безвозмездные поступления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58C1A8A-DB3C-4362-B041-C35C08C0195F}"/>
              </a:ext>
            </a:extLst>
          </p:cNvPr>
          <p:cNvSpPr/>
          <p:nvPr/>
        </p:nvSpPr>
        <p:spPr>
          <a:xfrm>
            <a:off x="7281809" y="4443936"/>
            <a:ext cx="1178623" cy="27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0D025E"/>
                </a:solidFill>
              </a:rPr>
              <a:t>29 424 291,69</a:t>
            </a:r>
            <a:endParaRPr lang="ru-RU" sz="1400" dirty="0">
              <a:solidFill>
                <a:srgbClr val="0D025E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9B8C93-9BD8-4437-9379-8B7C1D9398C3}"/>
              </a:ext>
            </a:extLst>
          </p:cNvPr>
          <p:cNvSpPr/>
          <p:nvPr/>
        </p:nvSpPr>
        <p:spPr>
          <a:xfrm>
            <a:off x="81278" y="5697727"/>
            <a:ext cx="1585419" cy="396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0D025E"/>
                </a:solidFill>
              </a:rPr>
              <a:t>705 112 319,65</a:t>
            </a:r>
            <a:br>
              <a:rPr lang="ru-RU" sz="1400" b="1" dirty="0">
                <a:solidFill>
                  <a:srgbClr val="0D025E"/>
                </a:solidFill>
              </a:rPr>
            </a:br>
            <a:endParaRPr lang="ru-RU" sz="1400" dirty="0">
              <a:solidFill>
                <a:srgbClr val="0D025E"/>
              </a:solidFill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C772BBE7-C6D8-4BF9-BA45-DC3C6BC93DE2}"/>
              </a:ext>
            </a:extLst>
          </p:cNvPr>
          <p:cNvSpPr/>
          <p:nvPr/>
        </p:nvSpPr>
        <p:spPr>
          <a:xfrm>
            <a:off x="6294762" y="3547965"/>
            <a:ext cx="1763520" cy="27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Неналоговые доходы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E95005B3-E7A9-43A7-9097-E5C0B12D0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983" y="5463610"/>
            <a:ext cx="160118" cy="160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2E67447B-A1BE-4C7F-841C-1D52C3E3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0689" y="2797386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cxnSp>
        <p:nvCxnSpPr>
          <p:cNvPr id="115" name="Соединительная линия: изогнутая 114">
            <a:extLst>
              <a:ext uri="{FF2B5EF4-FFF2-40B4-BE49-F238E27FC236}">
                <a16:creationId xmlns:a16="http://schemas.microsoft.com/office/drawing/2014/main" id="{3776E844-35AA-4B61-8A75-6DA7A2EE9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09" idx="4"/>
          </p:cNvCxnSpPr>
          <p:nvPr/>
        </p:nvCxnSpPr>
        <p:spPr>
          <a:xfrm rot="5400000" flipH="1">
            <a:off x="2310451" y="1920224"/>
            <a:ext cx="324956" cy="2202747"/>
          </a:xfrm>
          <a:prstGeom prst="bentConnector3">
            <a:avLst>
              <a:gd name="adj1" fmla="val -52761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Соединительная линия: изогнутая 126">
            <a:extLst>
              <a:ext uri="{FF2B5EF4-FFF2-40B4-BE49-F238E27FC236}">
                <a16:creationId xmlns:a16="http://schemas.microsoft.com/office/drawing/2014/main" id="{5DE74E47-57A7-4EFA-83E1-B978BCE6B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709932" y="4939420"/>
            <a:ext cx="2613824" cy="571556"/>
          </a:xfrm>
          <a:prstGeom prst="bentConnector3">
            <a:avLst>
              <a:gd name="adj1" fmla="val 10028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Овал 133">
            <a:extLst>
              <a:ext uri="{FF2B5EF4-FFF2-40B4-BE49-F238E27FC236}">
                <a16:creationId xmlns:a16="http://schemas.microsoft.com/office/drawing/2014/main" id="{716F090E-A9F1-4775-801C-A297BCFA7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7215" y="4347081"/>
            <a:ext cx="90224" cy="7534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cxnSp>
        <p:nvCxnSpPr>
          <p:cNvPr id="135" name="Соединительная линия: изогнутая 134">
            <a:extLst>
              <a:ext uri="{FF2B5EF4-FFF2-40B4-BE49-F238E27FC236}">
                <a16:creationId xmlns:a16="http://schemas.microsoft.com/office/drawing/2014/main" id="{6A5E1044-F23D-446F-BE87-4E46A9AA5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>
            <a:off x="6706320" y="3384127"/>
            <a:ext cx="396345" cy="1599308"/>
          </a:xfrm>
          <a:prstGeom prst="bentConnector3">
            <a:avLst>
              <a:gd name="adj1" fmla="val -43258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5272AE1-154A-4E82-9F92-0DA5E699A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08" y="0"/>
            <a:ext cx="6336704" cy="2314129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12728B6-4A35-4F46-9346-47391C2CBB1B}"/>
              </a:ext>
            </a:extLst>
          </p:cNvPr>
          <p:cNvSpPr/>
          <p:nvPr/>
        </p:nvSpPr>
        <p:spPr>
          <a:xfrm>
            <a:off x="0" y="674704"/>
            <a:ext cx="9144000" cy="1627584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61654AE-ACF6-474F-AA87-08444A3DB285}"/>
              </a:ext>
            </a:extLst>
          </p:cNvPr>
          <p:cNvSpPr/>
          <p:nvPr/>
        </p:nvSpPr>
        <p:spPr>
          <a:xfrm>
            <a:off x="811963" y="637644"/>
            <a:ext cx="75200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Исполнение доходов  </a:t>
            </a:r>
          </a:p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бюджета поселения </a:t>
            </a:r>
          </a:p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за 2023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829F65-E7F1-4F18-8A12-2670A6631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371" y="2625393"/>
            <a:ext cx="569896" cy="588847"/>
          </a:xfrm>
          <a:prstGeom prst="rect">
            <a:avLst/>
          </a:prstGeom>
        </p:spPr>
      </p:pic>
      <p:sp>
        <p:nvSpPr>
          <p:cNvPr id="63" name="Овал 62">
            <a:extLst>
              <a:ext uri="{FF2B5EF4-FFF2-40B4-BE49-F238E27FC236}">
                <a16:creationId xmlns:a16="http://schemas.microsoft.com/office/drawing/2014/main" id="{4DCC86C2-73DF-4945-8B7D-675CD9B40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1496" y="2750355"/>
            <a:ext cx="160118" cy="1601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69B06D-C103-489A-B358-B5D3D0CFC3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83" l="0" r="99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78" y="3938142"/>
            <a:ext cx="524466" cy="519698"/>
          </a:xfrm>
          <a:prstGeom prst="rect">
            <a:avLst/>
          </a:prstGeom>
        </p:spPr>
      </p:pic>
      <p:sp>
        <p:nvSpPr>
          <p:cNvPr id="64" name="Овал 63">
            <a:extLst>
              <a:ext uri="{FF2B5EF4-FFF2-40B4-BE49-F238E27FC236}">
                <a16:creationId xmlns:a16="http://schemas.microsoft.com/office/drawing/2014/main" id="{46058829-EBE4-44FB-B521-115265844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4494" y="4320284"/>
            <a:ext cx="160118" cy="160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9D483C-3786-4EDB-B57E-0D5CAFB6F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87" y="4658146"/>
            <a:ext cx="649695" cy="64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36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F83620-FC50-4DC8-A8BB-C7870DD5D1CA}"/>
              </a:ext>
            </a:extLst>
          </p:cNvPr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45ABF3-9A4E-41CE-B9A1-0A918C5198BD}"/>
              </a:ext>
            </a:extLst>
          </p:cNvPr>
          <p:cNvSpPr/>
          <p:nvPr/>
        </p:nvSpPr>
        <p:spPr>
          <a:xfrm>
            <a:off x="1979712" y="0"/>
            <a:ext cx="7164288" cy="1702482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EBB2D6C-DFA7-4DCD-AC8E-B511391E5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740575"/>
              </p:ext>
            </p:extLst>
          </p:nvPr>
        </p:nvGraphicFramePr>
        <p:xfrm>
          <a:off x="3889715" y="1792585"/>
          <a:ext cx="4896545" cy="4936915"/>
        </p:xfrm>
        <a:graphic>
          <a:graphicData uri="http://schemas.openxmlformats.org/drawingml/2006/table">
            <a:tbl>
              <a:tblPr/>
              <a:tblGrid>
                <a:gridCol w="2117651">
                  <a:extLst>
                    <a:ext uri="{9D8B030D-6E8A-4147-A177-3AD203B41FA5}">
                      <a16:colId xmlns:a16="http://schemas.microsoft.com/office/drawing/2014/main" val="2303395778"/>
                    </a:ext>
                  </a:extLst>
                </a:gridCol>
                <a:gridCol w="940898">
                  <a:extLst>
                    <a:ext uri="{9D8B030D-6E8A-4147-A177-3AD203B41FA5}">
                      <a16:colId xmlns:a16="http://schemas.microsoft.com/office/drawing/2014/main" val="1818961685"/>
                    </a:ext>
                  </a:extLst>
                </a:gridCol>
                <a:gridCol w="1009349">
                  <a:extLst>
                    <a:ext uri="{9D8B030D-6E8A-4147-A177-3AD203B41FA5}">
                      <a16:colId xmlns:a16="http://schemas.microsoft.com/office/drawing/2014/main" val="916236833"/>
                    </a:ext>
                  </a:extLst>
                </a:gridCol>
                <a:gridCol w="828647">
                  <a:extLst>
                    <a:ext uri="{9D8B030D-6E8A-4147-A177-3AD203B41FA5}">
                      <a16:colId xmlns:a16="http://schemas.microsoft.com/office/drawing/2014/main" val="3598572814"/>
                    </a:ext>
                  </a:extLst>
                </a:gridCol>
              </a:tblGrid>
              <a:tr h="4841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План на год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Исполнение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% исполнения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19247"/>
                  </a:ext>
                </a:extLst>
              </a:tr>
              <a:tr h="3255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8 594 833,12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9 721 224,33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113,11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021890"/>
                  </a:ext>
                </a:extLst>
              </a:tr>
              <a:tr h="5799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Акцизы по подакцизным товарам (продукции)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1 075 900,00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1 252 302,78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116,40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211119"/>
                  </a:ext>
                </a:extLst>
              </a:tr>
              <a:tr h="3255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5 782,50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5 782,50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309576"/>
                  </a:ext>
                </a:extLst>
              </a:tr>
              <a:tr h="3255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421 000,00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758 251,94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180,11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850640"/>
                  </a:ext>
                </a:extLst>
              </a:tr>
              <a:tr h="3037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 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1 996 621,91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1 735 270,99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86,91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024442"/>
                  </a:ext>
                </a:extLst>
              </a:tr>
              <a:tr h="3037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172 000,00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173 300,00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100,76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600202"/>
                  </a:ext>
                </a:extLst>
              </a:tr>
              <a:tr h="5799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Доходы от использования муниципального имущества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6 225 861,53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6 495 885,53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104,34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014201"/>
                  </a:ext>
                </a:extLst>
              </a:tr>
              <a:tr h="5799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22 547 395,08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22 547 395,08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802787"/>
                  </a:ext>
                </a:extLst>
              </a:tr>
              <a:tr h="5799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1 500,00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148 411,07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9 894,07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07202"/>
                  </a:ext>
                </a:extLst>
              </a:tr>
              <a:tr h="3255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10 000,00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232 600,01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2 326,00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019563"/>
                  </a:ext>
                </a:extLst>
              </a:tr>
            </a:tbl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284E486-6F11-4DE3-B036-020FE22A3616}"/>
              </a:ext>
            </a:extLst>
          </p:cNvPr>
          <p:cNvSpPr/>
          <p:nvPr/>
        </p:nvSpPr>
        <p:spPr>
          <a:xfrm>
            <a:off x="1115616" y="-51844"/>
            <a:ext cx="8496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Исполнение налоговых и </a:t>
            </a:r>
          </a:p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неналоговых доходов  </a:t>
            </a:r>
          </a:p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latin typeface="Century" panose="02040604050505020304" pitchFamily="18" charset="0"/>
              </a:rPr>
              <a:t>за 2023 год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AEC95-9A4F-4048-8154-E4FD2943D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196752"/>
            <a:ext cx="338437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D2FABC-23A3-4646-8B37-3B07CE1E4AE0}"/>
              </a:ext>
            </a:extLst>
          </p:cNvPr>
          <p:cNvSpPr/>
          <p:nvPr/>
        </p:nvSpPr>
        <p:spPr>
          <a:xfrm>
            <a:off x="0" y="2302288"/>
            <a:ext cx="4584179" cy="4552046"/>
          </a:xfrm>
          <a:prstGeom prst="rect">
            <a:avLst/>
          </a:prstGeom>
          <a:solidFill>
            <a:srgbClr val="89AAD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694A6CA5-D755-42A7-88D1-25FFF5628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408292"/>
              </p:ext>
            </p:extLst>
          </p:nvPr>
        </p:nvGraphicFramePr>
        <p:xfrm>
          <a:off x="0" y="3108510"/>
          <a:ext cx="428396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18CD1A-EB36-4273-8E0D-276C6D35242D}"/>
              </a:ext>
            </a:extLst>
          </p:cNvPr>
          <p:cNvSpPr txBox="1"/>
          <p:nvPr/>
        </p:nvSpPr>
        <p:spPr>
          <a:xfrm>
            <a:off x="2771800" y="2954621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43 070,42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8374-F55B-456C-B71B-DAFE6CF9FAE3}"/>
              </a:ext>
            </a:extLst>
          </p:cNvPr>
          <p:cNvSpPr txBox="1"/>
          <p:nvPr/>
        </p:nvSpPr>
        <p:spPr>
          <a:xfrm>
            <a:off x="899592" y="392987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24 759,58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B0991-842B-453B-A320-55D763ADDFF5}"/>
              </a:ext>
            </a:extLst>
          </p:cNvPr>
          <p:cNvSpPr txBox="1"/>
          <p:nvPr/>
        </p:nvSpPr>
        <p:spPr>
          <a:xfrm>
            <a:off x="2636058" y="59795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AE7A-A21E-490D-A5BF-C13D837D77F4}"/>
              </a:ext>
            </a:extLst>
          </p:cNvPr>
          <p:cNvSpPr txBox="1"/>
          <p:nvPr/>
        </p:nvSpPr>
        <p:spPr>
          <a:xfrm>
            <a:off x="763850" y="59795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2022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A7FF2DC-C029-44C9-84EE-8105F112EC13}"/>
              </a:ext>
            </a:extLst>
          </p:cNvPr>
          <p:cNvCxnSpPr>
            <a:cxnSpLocks/>
          </p:cNvCxnSpPr>
          <p:nvPr/>
        </p:nvCxnSpPr>
        <p:spPr>
          <a:xfrm flipV="1">
            <a:off x="4477996" y="3108510"/>
            <a:ext cx="0" cy="262474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9DF90B-77FF-47CF-9F8C-9E3A3E4BA216}"/>
              </a:ext>
            </a:extLst>
          </p:cNvPr>
          <p:cNvSpPr txBox="1"/>
          <p:nvPr/>
        </p:nvSpPr>
        <p:spPr>
          <a:xfrm rot="16200000">
            <a:off x="3741670" y="4379111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Century" panose="02040604050505020304" pitchFamily="18" charset="0"/>
              </a:rPr>
              <a:t>18 310,85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2F43BC-A616-4D45-A31F-F3FA744B7E29}"/>
              </a:ext>
            </a:extLst>
          </p:cNvPr>
          <p:cNvSpPr/>
          <p:nvPr/>
        </p:nvSpPr>
        <p:spPr>
          <a:xfrm>
            <a:off x="4524169" y="4686724"/>
            <a:ext cx="4436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По налогам на доходы от продажи материальных и 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нематериальных активов</a:t>
            </a:r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 в сумме 16 588 тыс. руб.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BC36D-7763-48CF-A126-F8458D036529}"/>
              </a:ext>
            </a:extLst>
          </p:cNvPr>
          <p:cNvSpPr txBox="1"/>
          <p:nvPr/>
        </p:nvSpPr>
        <p:spPr>
          <a:xfrm>
            <a:off x="4615568" y="2344394"/>
            <a:ext cx="442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entury" panose="02040604050505020304" pitchFamily="18" charset="0"/>
              </a:rPr>
              <a:t>Наибольшее увеличение доходов 2023 года </a:t>
            </a:r>
          </a:p>
          <a:p>
            <a:pPr algn="ctr"/>
            <a:r>
              <a:rPr lang="ru-RU" sz="1400" b="1" dirty="0">
                <a:latin typeface="Century" panose="02040604050505020304" pitchFamily="18" charset="0"/>
              </a:rPr>
              <a:t>относительно 2022 года наблюдается по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B635B-826A-4B56-BC99-B4D0DEB01F7E}"/>
              </a:ext>
            </a:extLst>
          </p:cNvPr>
          <p:cNvSpPr txBox="1"/>
          <p:nvPr/>
        </p:nvSpPr>
        <p:spPr>
          <a:xfrm>
            <a:off x="4567777" y="3416293"/>
            <a:ext cx="2057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" panose="02040604050505020304" pitchFamily="18" charset="0"/>
              </a:rPr>
              <a:t>по причине увеличения доли перечисления</a:t>
            </a:r>
          </a:p>
          <a:p>
            <a:r>
              <a:rPr lang="ru-RU" sz="1200" dirty="0">
                <a:latin typeface="Century" panose="02040604050505020304" pitchFamily="18" charset="0"/>
              </a:rPr>
              <a:t>НДФЛ</a:t>
            </a: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6BD150BD-241C-43D4-BC3C-378150ED2F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13690"/>
              </p:ext>
            </p:extLst>
          </p:nvPr>
        </p:nvGraphicFramePr>
        <p:xfrm>
          <a:off x="5766043" y="4872598"/>
          <a:ext cx="3654152" cy="208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BCCFF2FE-B12C-4EFE-96F5-05D61C6DC8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364219"/>
              </p:ext>
            </p:extLst>
          </p:nvPr>
        </p:nvGraphicFramePr>
        <p:xfrm>
          <a:off x="5733290" y="3204670"/>
          <a:ext cx="3780928" cy="159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F4467F-0ED9-4E83-B87F-FEAAB0D379F4}"/>
              </a:ext>
            </a:extLst>
          </p:cNvPr>
          <p:cNvSpPr txBox="1"/>
          <p:nvPr/>
        </p:nvSpPr>
        <p:spPr>
          <a:xfrm>
            <a:off x="4570532" y="3030164"/>
            <a:ext cx="3886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entury" panose="02040604050505020304" pitchFamily="18" charset="0"/>
              </a:rPr>
              <a:t>По налогам на доходы физических лиц с доходов,</a:t>
            </a:r>
            <a:endParaRPr lang="ru-RU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CCFD83-3B08-4043-912B-B7DA0D11B071}"/>
              </a:ext>
            </a:extLst>
          </p:cNvPr>
          <p:cNvSpPr txBox="1"/>
          <p:nvPr/>
        </p:nvSpPr>
        <p:spPr>
          <a:xfrm>
            <a:off x="4560877" y="3241233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entury" panose="02040604050505020304" pitchFamily="18" charset="0"/>
              </a:rPr>
              <a:t>в сумме 1 785 тыс. руб.,</a:t>
            </a:r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BD036F-5FE1-42F4-A42D-9BA8648E6AC2}"/>
              </a:ext>
            </a:extLst>
          </p:cNvPr>
          <p:cNvSpPr txBox="1"/>
          <p:nvPr/>
        </p:nvSpPr>
        <p:spPr>
          <a:xfrm>
            <a:off x="4546000" y="5529275"/>
            <a:ext cx="350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Котельная №2, котельная-пристройка, </a:t>
            </a:r>
          </a:p>
          <a:p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и земельный участок под котельной №2,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D4A7C-DDFD-4B30-8E85-619F09965ACD}"/>
              </a:ext>
            </a:extLst>
          </p:cNvPr>
          <p:cNvSpPr txBox="1"/>
          <p:nvPr/>
        </p:nvSpPr>
        <p:spPr>
          <a:xfrm>
            <a:off x="4533043" y="5949690"/>
            <a:ext cx="2350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ООО «УК «</a:t>
            </a:r>
            <a:r>
              <a:rPr lang="ru-RU" sz="1200" dirty="0" err="1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ЭнергобытСервис</a:t>
            </a:r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на  сумму </a:t>
            </a:r>
          </a:p>
          <a:p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18 379, 9 тыс. руб.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F2D3B3-FFB1-4E93-9E6A-ACC1CBD93DBD}"/>
              </a:ext>
            </a:extLst>
          </p:cNvPr>
          <p:cNvSpPr txBox="1"/>
          <p:nvPr/>
        </p:nvSpPr>
        <p:spPr>
          <a:xfrm>
            <a:off x="4547209" y="5290155"/>
            <a:ext cx="23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По причине продажи объекта</a:t>
            </a:r>
            <a:endParaRPr lang="ru-RU" sz="1200" dirty="0"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289B6D-86F2-4CCE-9D43-A79B225CDDE9}"/>
              </a:ext>
            </a:extLst>
          </p:cNvPr>
          <p:cNvSpPr txBox="1"/>
          <p:nvPr/>
        </p:nvSpPr>
        <p:spPr>
          <a:xfrm>
            <a:off x="6576183" y="4536231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Century" panose="02040604050505020304" pitchFamily="18" charset="0"/>
              </a:rPr>
              <a:t>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CE43B0-A764-4D81-B3BA-C52AFEC86336}"/>
              </a:ext>
            </a:extLst>
          </p:cNvPr>
          <p:cNvSpPr txBox="1"/>
          <p:nvPr/>
        </p:nvSpPr>
        <p:spPr>
          <a:xfrm>
            <a:off x="7925816" y="6658031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Century" panose="02040604050505020304" pitchFamily="18" charset="0"/>
              </a:rPr>
              <a:t>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6EF491-2A70-4579-9025-47910233D0D9}"/>
              </a:ext>
            </a:extLst>
          </p:cNvPr>
          <p:cNvSpPr txBox="1"/>
          <p:nvPr/>
        </p:nvSpPr>
        <p:spPr>
          <a:xfrm>
            <a:off x="7896513" y="4536231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Century" panose="02040604050505020304" pitchFamily="18" charset="0"/>
              </a:rPr>
              <a:t>2023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F47917-9AC4-4162-BD30-E3BC938E5D06}"/>
              </a:ext>
            </a:extLst>
          </p:cNvPr>
          <p:cNvSpPr txBox="1"/>
          <p:nvPr/>
        </p:nvSpPr>
        <p:spPr>
          <a:xfrm>
            <a:off x="6576182" y="6649882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Century" panose="02040604050505020304" pitchFamily="18" charset="0"/>
              </a:rPr>
              <a:t>2022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A995A3-2E8A-40FF-84AF-02FA52FD6521}"/>
              </a:ext>
            </a:extLst>
          </p:cNvPr>
          <p:cNvSpPr txBox="1"/>
          <p:nvPr/>
        </p:nvSpPr>
        <p:spPr>
          <a:xfrm rot="16200000">
            <a:off x="7813600" y="3913914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9 721,2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F9A7B9-A7BA-4797-9AE8-06EEBFA9BFCF}"/>
              </a:ext>
            </a:extLst>
          </p:cNvPr>
          <p:cNvSpPr txBox="1"/>
          <p:nvPr/>
        </p:nvSpPr>
        <p:spPr>
          <a:xfrm rot="16200000">
            <a:off x="6534695" y="4019900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7 936,2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B0F6F3-6C31-41B5-8400-C9D9F2258F30}"/>
              </a:ext>
            </a:extLst>
          </p:cNvPr>
          <p:cNvSpPr txBox="1"/>
          <p:nvPr/>
        </p:nvSpPr>
        <p:spPr>
          <a:xfrm rot="16200000">
            <a:off x="7786077" y="5913082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22 547,4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B94966-4AB5-430F-BD79-69D696D31485}"/>
              </a:ext>
            </a:extLst>
          </p:cNvPr>
          <p:cNvSpPr txBox="1"/>
          <p:nvPr/>
        </p:nvSpPr>
        <p:spPr>
          <a:xfrm>
            <a:off x="6525373" y="634765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5 959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46B0F0A-904D-4F9A-9FB6-194810FEE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9"/>
            <a:ext cx="9143997" cy="2333982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C01A843-199D-4FA1-B0B2-7CD8507AE53F}"/>
              </a:ext>
            </a:extLst>
          </p:cNvPr>
          <p:cNvSpPr/>
          <p:nvPr/>
        </p:nvSpPr>
        <p:spPr>
          <a:xfrm>
            <a:off x="1147396" y="331558"/>
            <a:ext cx="6840760" cy="2016224"/>
          </a:xfrm>
          <a:prstGeom prst="rect">
            <a:avLst/>
          </a:prstGeom>
          <a:solidFill>
            <a:schemeClr val="tx2"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85D4010-0969-49D1-A680-0595903F68C8}"/>
              </a:ext>
            </a:extLst>
          </p:cNvPr>
          <p:cNvSpPr/>
          <p:nvPr/>
        </p:nvSpPr>
        <p:spPr>
          <a:xfrm>
            <a:off x="1255149" y="422907"/>
            <a:ext cx="662525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Сравнительный анализ исполнения налоговых и неналоговых доходов за 2022 и 2023 года</a:t>
            </a:r>
          </a:p>
        </p:txBody>
      </p:sp>
    </p:spTree>
    <p:extLst>
      <p:ext uri="{BB962C8B-B14F-4D97-AF65-F5344CB8AC3E}">
        <p14:creationId xmlns:p14="http://schemas.microsoft.com/office/powerpoint/2010/main" val="23364400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2522</Words>
  <Application>Microsoft Office PowerPoint</Application>
  <PresentationFormat>Экран (4:3)</PresentationFormat>
  <Paragraphs>520</Paragraphs>
  <Slides>25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Book Antiqua</vt:lpstr>
      <vt:lpstr>Calibri</vt:lpstr>
      <vt:lpstr>Candara</vt:lpstr>
      <vt:lpstr>Century</vt:lpstr>
      <vt:lpstr>Georgia</vt:lpstr>
      <vt:lpstr>Sitka Text</vt:lpstr>
      <vt:lpstr>Wingdings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Andrew Sofov</cp:lastModifiedBy>
  <cp:revision>132</cp:revision>
  <dcterms:created xsi:type="dcterms:W3CDTF">2014-04-01T16:35:38Z</dcterms:created>
  <dcterms:modified xsi:type="dcterms:W3CDTF">2024-07-03T03:29:52Z</dcterms:modified>
</cp:coreProperties>
</file>